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1E7314-299F-E097-B740-3493242968FE}" v="21" dt="2026-09-01T10:53:51.4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wis Hemsley" userId="S::lhemsley@fbgschools.co.uk::75d69f8b-2ff7-48ee-95b3-082e7900ef78" providerId="AD" clId="Web-{E364938C-F1C6-ECE4-9D81-64CD0702EEDE}"/>
    <pc:docChg chg="modSld">
      <pc:chgData name="Lewis Hemsley" userId="S::lhemsley@fbgschools.co.uk::75d69f8b-2ff7-48ee-95b3-082e7900ef78" providerId="AD" clId="Web-{E364938C-F1C6-ECE4-9D81-64CD0702EEDE}" dt="2026-08-04T12:10:33.686" v="0" actId="20577"/>
      <pc:docMkLst>
        <pc:docMk/>
      </pc:docMkLst>
      <pc:sldChg chg="modSp">
        <pc:chgData name="Lewis Hemsley" userId="S::lhemsley@fbgschools.co.uk::75d69f8b-2ff7-48ee-95b3-082e7900ef78" providerId="AD" clId="Web-{E364938C-F1C6-ECE4-9D81-64CD0702EEDE}" dt="2026-08-04T12:10:33.686" v="0" actId="20577"/>
        <pc:sldMkLst>
          <pc:docMk/>
          <pc:sldMk cId="3789700839" sldId="256"/>
        </pc:sldMkLst>
        <pc:spChg chg="mod">
          <ac:chgData name="Lewis Hemsley" userId="S::lhemsley@fbgschools.co.uk::75d69f8b-2ff7-48ee-95b3-082e7900ef78" providerId="AD" clId="Web-{E364938C-F1C6-ECE4-9D81-64CD0702EEDE}" dt="2026-08-04T12:10:33.686" v="0" actId="20577"/>
          <ac:spMkLst>
            <pc:docMk/>
            <pc:sldMk cId="3789700839" sldId="256"/>
            <ac:spMk id="10" creationId="{FE8AFAC0-BB7B-FFFE-65D5-03E2B876AE14}"/>
          </ac:spMkLst>
        </pc:spChg>
      </pc:sldChg>
    </pc:docChg>
  </pc:docChgLst>
  <pc:docChgLst>
    <pc:chgData name="Lewis Hemsley" userId="S::lhemsley@fbgschools.co.uk::75d69f8b-2ff7-48ee-95b3-082e7900ef78" providerId="AD" clId="Web-{CB1E7314-299F-E097-B740-3493242968FE}"/>
    <pc:docChg chg="modSld">
      <pc:chgData name="Lewis Hemsley" userId="S::lhemsley@fbgschools.co.uk::75d69f8b-2ff7-48ee-95b3-082e7900ef78" providerId="AD" clId="Web-{CB1E7314-299F-E097-B740-3493242968FE}" dt="2026-09-01T10:53:49.171" v="8" actId="20577"/>
      <pc:docMkLst>
        <pc:docMk/>
      </pc:docMkLst>
      <pc:sldChg chg="modSp">
        <pc:chgData name="Lewis Hemsley" userId="S::lhemsley@fbgschools.co.uk::75d69f8b-2ff7-48ee-95b3-082e7900ef78" providerId="AD" clId="Web-{CB1E7314-299F-E097-B740-3493242968FE}" dt="2026-09-01T10:53:49.171" v="8" actId="20577"/>
        <pc:sldMkLst>
          <pc:docMk/>
          <pc:sldMk cId="3789700839" sldId="256"/>
        </pc:sldMkLst>
        <pc:spChg chg="mod">
          <ac:chgData name="Lewis Hemsley" userId="S::lhemsley@fbgschools.co.uk::75d69f8b-2ff7-48ee-95b3-082e7900ef78" providerId="AD" clId="Web-{CB1E7314-299F-E097-B740-3493242968FE}" dt="2026-09-01T10:53:49.171" v="8" actId="20577"/>
          <ac:spMkLst>
            <pc:docMk/>
            <pc:sldMk cId="3789700839" sldId="256"/>
            <ac:spMk id="5" creationId="{22510AAE-3E55-F361-57CE-97094C9BA25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4A8AF-4077-5E08-DB4C-9D4B2D5FC9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E87A435-81DF-7626-445D-7875C7C789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FD5AA04-316F-0CC2-7208-CF57870827C9}"/>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5" name="Footer Placeholder 4">
            <a:extLst>
              <a:ext uri="{FF2B5EF4-FFF2-40B4-BE49-F238E27FC236}">
                <a16:creationId xmlns:a16="http://schemas.microsoft.com/office/drawing/2014/main" id="{3B6DFD99-8257-DAF7-3A65-876449B925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B5F4D7-803E-C79F-DAD7-D7796CCFD5BA}"/>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35554907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2D8A3-7080-F35C-C6EA-48447A2EA5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188C24-B3C9-60CA-17C7-647B3F6A968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43F8B4-1932-6AC5-7024-770C1D9C7D1A}"/>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5" name="Footer Placeholder 4">
            <a:extLst>
              <a:ext uri="{FF2B5EF4-FFF2-40B4-BE49-F238E27FC236}">
                <a16:creationId xmlns:a16="http://schemas.microsoft.com/office/drawing/2014/main" id="{788547B4-FDC3-08FD-AED4-28D1595422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1C215A-2A41-CB32-57CF-FF41EA85D4FB}"/>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2921258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21366-259A-6E04-77AC-887BF82FBC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F696296-2886-804A-244B-31D1D21F69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83CD000-EEC3-2779-CD8C-224688849295}"/>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5" name="Footer Placeholder 4">
            <a:extLst>
              <a:ext uri="{FF2B5EF4-FFF2-40B4-BE49-F238E27FC236}">
                <a16:creationId xmlns:a16="http://schemas.microsoft.com/office/drawing/2014/main" id="{AE3911F5-674C-08F9-A2D3-383DD306F5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73933F-65DB-E1CA-783C-87D650F37346}"/>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3532694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6BB30-37D2-05A3-C4EB-6AD0124FA9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02CE9B-C11D-5211-1592-DE17E958F14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892C9FE-885D-BBB8-01BC-17C3D5225B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C92D846-A5D3-908F-9A56-64D52CE71637}"/>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6" name="Footer Placeholder 5">
            <a:extLst>
              <a:ext uri="{FF2B5EF4-FFF2-40B4-BE49-F238E27FC236}">
                <a16:creationId xmlns:a16="http://schemas.microsoft.com/office/drawing/2014/main" id="{661795CD-8946-AB5A-A9C8-A5C9AE34EE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3A1460-F25C-FE48-6793-A65265A40A85}"/>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2823303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DE67E-D836-1CBD-B64A-36E9B74A37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0E6347B-FC86-E4BE-6C1E-4EF9200CCB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BB5081-18FA-0AC3-D276-31CB78660E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C3C73C5-A5A2-0383-DA48-5C60F13949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B3135E-DAAC-45EA-92AD-5C3CB29CC42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2138A1-74B6-85DE-C3A0-566E94A4EBB1}"/>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8" name="Footer Placeholder 7">
            <a:extLst>
              <a:ext uri="{FF2B5EF4-FFF2-40B4-BE49-F238E27FC236}">
                <a16:creationId xmlns:a16="http://schemas.microsoft.com/office/drawing/2014/main" id="{D2C41D3D-4451-05E4-6834-ABF437582AF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43AC264-39A6-F3CC-A411-65FFC302FF94}"/>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481021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B140F-5E86-C5FB-D806-2AD509E4629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48E26F-0C1B-CDF9-FCA7-3DB7BC5427CD}"/>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4" name="Footer Placeholder 3">
            <a:extLst>
              <a:ext uri="{FF2B5EF4-FFF2-40B4-BE49-F238E27FC236}">
                <a16:creationId xmlns:a16="http://schemas.microsoft.com/office/drawing/2014/main" id="{42EC2726-229C-0792-B191-78FC251903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7B52BD5-8622-BB8D-364E-A3B5961BAFA6}"/>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40995864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4D35DE-8DB9-4638-67F0-368AA99E2CB7}"/>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3" name="Footer Placeholder 2">
            <a:extLst>
              <a:ext uri="{FF2B5EF4-FFF2-40B4-BE49-F238E27FC236}">
                <a16:creationId xmlns:a16="http://schemas.microsoft.com/office/drawing/2014/main" id="{1DA7F396-62FE-CD56-4BBF-129AB8E3748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CD73768-01DF-3439-CC3C-87982089319B}"/>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4104898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3C7CC-CCB0-9768-47E7-7809962793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AF34B1B-283F-0B83-EAA0-7FC46BE732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2E39A7D-2963-CB0A-741B-9C14AE7CCC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1AEDA7-BAF4-B6E7-1CDF-3219F8E8C7D4}"/>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6" name="Footer Placeholder 5">
            <a:extLst>
              <a:ext uri="{FF2B5EF4-FFF2-40B4-BE49-F238E27FC236}">
                <a16:creationId xmlns:a16="http://schemas.microsoft.com/office/drawing/2014/main" id="{DE70EB34-DA63-B840-4CB4-22BD5608CD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97F353-F6DA-4241-A038-534FA8E283B9}"/>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3179165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7E8F8-C223-35B5-24B6-C352BFB746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DF49B13-4BDD-D1F1-85B1-F83AE59C5A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7F93EFE-4121-C885-8F95-7815A0AC87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BA4B31-6927-0435-B231-86C8A63EF4B3}"/>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6" name="Footer Placeholder 5">
            <a:extLst>
              <a:ext uri="{FF2B5EF4-FFF2-40B4-BE49-F238E27FC236}">
                <a16:creationId xmlns:a16="http://schemas.microsoft.com/office/drawing/2014/main" id="{55693751-81F4-7C67-05E4-A2674CD63E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C2BA1B-2D16-EB2D-9233-0A0F8210CD54}"/>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4248275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044C5-874E-2818-C582-A854886D6AE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05C5B6E-8ABA-8774-CA59-C94A6B3A34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6EF5F3-2ECA-D622-9CF2-3CE69915C82E}"/>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5" name="Footer Placeholder 4">
            <a:extLst>
              <a:ext uri="{FF2B5EF4-FFF2-40B4-BE49-F238E27FC236}">
                <a16:creationId xmlns:a16="http://schemas.microsoft.com/office/drawing/2014/main" id="{93CFEDD7-9730-3001-5859-BFA9349570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9CF061-394E-F878-548D-2581300F2742}"/>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3335680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D9A21E-A3BC-8D00-1252-D208E443DF9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6DD364-0635-0802-D211-96E567F911B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F58419-012A-49E6-93A1-9A974B3E2CE4}"/>
              </a:ext>
            </a:extLst>
          </p:cNvPr>
          <p:cNvSpPr>
            <a:spLocks noGrp="1"/>
          </p:cNvSpPr>
          <p:nvPr>
            <p:ph type="dt" sz="half" idx="10"/>
          </p:nvPr>
        </p:nvSpPr>
        <p:spPr/>
        <p:txBody>
          <a:bodyPr/>
          <a:lstStyle/>
          <a:p>
            <a:fld id="{4C82A7B5-D0AC-442A-9C7A-59360E5A3AAF}" type="datetimeFigureOut">
              <a:rPr lang="en-GB" smtClean="0"/>
              <a:t>01/09/2026</a:t>
            </a:fld>
            <a:endParaRPr lang="en-GB"/>
          </a:p>
        </p:txBody>
      </p:sp>
      <p:sp>
        <p:nvSpPr>
          <p:cNvPr id="5" name="Footer Placeholder 4">
            <a:extLst>
              <a:ext uri="{FF2B5EF4-FFF2-40B4-BE49-F238E27FC236}">
                <a16:creationId xmlns:a16="http://schemas.microsoft.com/office/drawing/2014/main" id="{05BFFC53-591C-ADA8-5F0F-954CD9800F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22719C-9875-F932-1286-904F11D42EE1}"/>
              </a:ext>
            </a:extLst>
          </p:cNvPr>
          <p:cNvSpPr>
            <a:spLocks noGrp="1"/>
          </p:cNvSpPr>
          <p:nvPr>
            <p:ph type="sldNum" sz="quarter" idx="12"/>
          </p:nvPr>
        </p:nvSpPr>
        <p:spPr/>
        <p:txBody>
          <a:bodyPr/>
          <a:lstStyle/>
          <a:p>
            <a:fld id="{77CA4679-F0C3-4681-AAAA-1877A0EBA93D}" type="slidenum">
              <a:rPr lang="en-GB" smtClean="0"/>
              <a:t>‹#›</a:t>
            </a:fld>
            <a:endParaRPr lang="en-GB"/>
          </a:p>
        </p:txBody>
      </p:sp>
    </p:spTree>
    <p:extLst>
      <p:ext uri="{BB962C8B-B14F-4D97-AF65-F5344CB8AC3E}">
        <p14:creationId xmlns:p14="http://schemas.microsoft.com/office/powerpoint/2010/main" val="2186611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238C77-9CF3-46FC-FD0F-7B2C9DA203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C5C7E0-02DA-6D4C-DF3D-F1CD8CCA5A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71E6BB-D57D-A91E-52D0-789856AAAB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82A7B5-D0AC-442A-9C7A-59360E5A3AAF}" type="datetimeFigureOut">
              <a:rPr lang="en-GB" smtClean="0"/>
              <a:t>01/09/2026</a:t>
            </a:fld>
            <a:endParaRPr lang="en-GB"/>
          </a:p>
        </p:txBody>
      </p:sp>
      <p:sp>
        <p:nvSpPr>
          <p:cNvPr id="5" name="Footer Placeholder 4">
            <a:extLst>
              <a:ext uri="{FF2B5EF4-FFF2-40B4-BE49-F238E27FC236}">
                <a16:creationId xmlns:a16="http://schemas.microsoft.com/office/drawing/2014/main" id="{3592C565-7A35-4588-B5DF-02078276EF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EB5D600-3CB5-53A8-0729-142F5F9C7F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CA4679-F0C3-4681-AAAA-1877A0EBA93D}" type="slidenum">
              <a:rPr lang="en-GB" smtClean="0"/>
              <a:t>‹#›</a:t>
            </a:fld>
            <a:endParaRPr lang="en-GB"/>
          </a:p>
        </p:txBody>
      </p:sp>
    </p:spTree>
    <p:extLst>
      <p:ext uri="{BB962C8B-B14F-4D97-AF65-F5344CB8AC3E}">
        <p14:creationId xmlns:p14="http://schemas.microsoft.com/office/powerpoint/2010/main" val="16288699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Olympics Timeline: A Breakdown of the Ancient Olympics - History">
            <a:extLst>
              <a:ext uri="{FF2B5EF4-FFF2-40B4-BE49-F238E27FC236}">
                <a16:creationId xmlns:a16="http://schemas.microsoft.com/office/drawing/2014/main" id="{2DC3C0CD-B9B8-8671-F6B5-464586792C03}"/>
              </a:ext>
            </a:extLst>
          </p:cNvPr>
          <p:cNvPicPr>
            <a:picLocks noChangeAspect="1" noChangeArrowheads="1"/>
          </p:cNvPicPr>
          <p:nvPr/>
        </p:nvPicPr>
        <p:blipFill>
          <a:blip r:embed="rId2">
            <a:alphaModFix amt="67000"/>
            <a:extLst>
              <a:ext uri="{28A0092B-C50C-407E-A947-70E740481C1C}">
                <a14:useLocalDpi xmlns:a14="http://schemas.microsoft.com/office/drawing/2010/main" val="0"/>
              </a:ext>
            </a:extLst>
          </a:blip>
          <a:srcRect/>
          <a:stretch>
            <a:fillRect/>
          </a:stretch>
        </p:blipFill>
        <p:spPr bwMode="auto">
          <a:xfrm>
            <a:off x="6095985" y="3428078"/>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Olympics Timeline: A Breakdown of the Ancient Olympics - History">
            <a:extLst>
              <a:ext uri="{FF2B5EF4-FFF2-40B4-BE49-F238E27FC236}">
                <a16:creationId xmlns:a16="http://schemas.microsoft.com/office/drawing/2014/main" id="{016E5681-B107-18CA-ADA0-9052A3B93AD2}"/>
              </a:ext>
            </a:extLst>
          </p:cNvPr>
          <p:cNvPicPr>
            <a:picLocks noChangeAspect="1" noChangeArrowheads="1"/>
          </p:cNvPicPr>
          <p:nvPr/>
        </p:nvPicPr>
        <p:blipFill>
          <a:blip r:embed="rId2">
            <a:alphaModFix amt="67000"/>
            <a:extLst>
              <a:ext uri="{28A0092B-C50C-407E-A947-70E740481C1C}">
                <a14:useLocalDpi xmlns:a14="http://schemas.microsoft.com/office/drawing/2010/main" val="0"/>
              </a:ext>
            </a:extLst>
          </a:blip>
          <a:srcRect/>
          <a:stretch>
            <a:fillRect/>
          </a:stretch>
        </p:blipFill>
        <p:spPr bwMode="auto">
          <a:xfrm>
            <a:off x="0" y="3429000"/>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Olympics Timeline: A Breakdown of the Ancient Olympics - History">
            <a:extLst>
              <a:ext uri="{FF2B5EF4-FFF2-40B4-BE49-F238E27FC236}">
                <a16:creationId xmlns:a16="http://schemas.microsoft.com/office/drawing/2014/main" id="{B1ADF2E8-C055-48DC-FF13-9ECF46BFF22F}"/>
              </a:ext>
            </a:extLst>
          </p:cNvPr>
          <p:cNvPicPr>
            <a:picLocks noChangeAspect="1" noChangeArrowheads="1"/>
          </p:cNvPicPr>
          <p:nvPr/>
        </p:nvPicPr>
        <p:blipFill>
          <a:blip r:embed="rId2">
            <a:alphaModFix amt="67000"/>
            <a:extLst>
              <a:ext uri="{28A0092B-C50C-407E-A947-70E740481C1C}">
                <a14:useLocalDpi xmlns:a14="http://schemas.microsoft.com/office/drawing/2010/main" val="0"/>
              </a:ext>
            </a:extLst>
          </a:blip>
          <a:srcRect/>
          <a:stretch>
            <a:fillRect/>
          </a:stretch>
        </p:blipFill>
        <p:spPr bwMode="auto">
          <a:xfrm>
            <a:off x="6095985" y="0"/>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Olympics Timeline: A Breakdown of the Ancient Olympics - History">
            <a:extLst>
              <a:ext uri="{FF2B5EF4-FFF2-40B4-BE49-F238E27FC236}">
                <a16:creationId xmlns:a16="http://schemas.microsoft.com/office/drawing/2014/main" id="{2F8FA204-F85D-6064-74F0-6C580E3801A0}"/>
              </a:ext>
            </a:extLst>
          </p:cNvPr>
          <p:cNvPicPr>
            <a:picLocks noChangeAspect="1" noChangeArrowheads="1"/>
          </p:cNvPicPr>
          <p:nvPr/>
        </p:nvPicPr>
        <p:blipFill>
          <a:blip r:embed="rId2">
            <a:alphaModFix amt="67000"/>
            <a:extLst>
              <a:ext uri="{28A0092B-C50C-407E-A947-70E740481C1C}">
                <a14:useLocalDpi xmlns:a14="http://schemas.microsoft.com/office/drawing/2010/main" val="0"/>
              </a:ext>
            </a:extLst>
          </a:blip>
          <a:srcRect/>
          <a:stretch>
            <a:fillRect/>
          </a:stretch>
        </p:blipFill>
        <p:spPr bwMode="auto">
          <a:xfrm>
            <a:off x="-15" y="0"/>
            <a:ext cx="6096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2510AAE-3E55-F361-57CE-97094C9BA256}"/>
              </a:ext>
            </a:extLst>
          </p:cNvPr>
          <p:cNvSpPr txBox="1"/>
          <p:nvPr/>
        </p:nvSpPr>
        <p:spPr>
          <a:xfrm>
            <a:off x="206429" y="3180536"/>
            <a:ext cx="2963524" cy="3323987"/>
          </a:xfrm>
          <a:prstGeom prst="rect">
            <a:avLst/>
          </a:prstGeom>
          <a:solidFill>
            <a:schemeClr val="bg1"/>
          </a:solidFill>
          <a:ln>
            <a:solidFill>
              <a:schemeClr val="tx1"/>
            </a:solidFill>
          </a:ln>
        </p:spPr>
        <p:txBody>
          <a:bodyPr wrap="square" lIns="91440" tIns="45720" rIns="91440" bIns="45720" rtlCol="0" anchor="t">
            <a:spAutoFit/>
          </a:bodyPr>
          <a:lstStyle/>
          <a:p>
            <a:r>
              <a:rPr lang="en-US" sz="1400" b="1" dirty="0"/>
              <a:t>English</a:t>
            </a:r>
          </a:p>
          <a:p>
            <a:r>
              <a:rPr lang="en-GB" sz="1400" u="sng" dirty="0"/>
              <a:t>Non-chronological report</a:t>
            </a:r>
          </a:p>
          <a:p>
            <a:r>
              <a:rPr lang="en-GB" sz="1400" dirty="0"/>
              <a:t>We will be learning about non-chronological reports this half term, focusing on the text-specific features and writing about mythological creatures.</a:t>
            </a:r>
          </a:p>
          <a:p>
            <a:endParaRPr lang="en-GB" sz="1400" dirty="0"/>
          </a:p>
          <a:p>
            <a:r>
              <a:rPr lang="en-GB" sz="1400" u="sng" dirty="0"/>
              <a:t>Greek myths and plays</a:t>
            </a:r>
          </a:p>
          <a:p>
            <a:r>
              <a:rPr lang="en-GB" sz="1400" dirty="0"/>
              <a:t>We will be learning about the myth of </a:t>
            </a:r>
            <a:r>
              <a:rPr lang="en-GB" sz="1400"/>
              <a:t>Daedalus and Icarus</a:t>
            </a:r>
            <a:r>
              <a:rPr lang="en-GB" sz="1400" dirty="0"/>
              <a:t> this half term, in which we will be immersing ourselves in the text through drama and artifacts, as well as writing our own Greek-inspired myth.</a:t>
            </a:r>
          </a:p>
        </p:txBody>
      </p:sp>
      <p:sp>
        <p:nvSpPr>
          <p:cNvPr id="6" name="TextBox 5">
            <a:extLst>
              <a:ext uri="{FF2B5EF4-FFF2-40B4-BE49-F238E27FC236}">
                <a16:creationId xmlns:a16="http://schemas.microsoft.com/office/drawing/2014/main" id="{F6335929-E68B-2855-9F6C-D4C018471A8F}"/>
              </a:ext>
            </a:extLst>
          </p:cNvPr>
          <p:cNvSpPr txBox="1"/>
          <p:nvPr/>
        </p:nvSpPr>
        <p:spPr>
          <a:xfrm>
            <a:off x="8975953" y="4077984"/>
            <a:ext cx="2786231" cy="2031325"/>
          </a:xfrm>
          <a:prstGeom prst="rect">
            <a:avLst/>
          </a:prstGeom>
          <a:solidFill>
            <a:schemeClr val="bg1"/>
          </a:solidFill>
          <a:ln>
            <a:solidFill>
              <a:schemeClr val="tx1"/>
            </a:solidFill>
          </a:ln>
        </p:spPr>
        <p:txBody>
          <a:bodyPr wrap="square" rtlCol="0">
            <a:spAutoFit/>
          </a:bodyPr>
          <a:lstStyle/>
          <a:p>
            <a:r>
              <a:rPr lang="en-US" sz="1400" b="1" dirty="0"/>
              <a:t>Inquiry</a:t>
            </a:r>
          </a:p>
          <a:p>
            <a:r>
              <a:rPr lang="en-US" sz="1400" dirty="0"/>
              <a:t>Our inquiry will be focused on Ancient Greece by discussing what we know and what we want to find out, looking into the history and greatest achievements of the Ancient Greeks, and creating our own Ancient Greek-inspired inventions.</a:t>
            </a:r>
            <a:endParaRPr lang="en-GB" sz="1400" dirty="0"/>
          </a:p>
        </p:txBody>
      </p:sp>
      <p:sp>
        <p:nvSpPr>
          <p:cNvPr id="7" name="TextBox 6">
            <a:extLst>
              <a:ext uri="{FF2B5EF4-FFF2-40B4-BE49-F238E27FC236}">
                <a16:creationId xmlns:a16="http://schemas.microsoft.com/office/drawing/2014/main" id="{5C348578-5F27-2043-D14D-77672FFB6FE3}"/>
              </a:ext>
            </a:extLst>
          </p:cNvPr>
          <p:cNvSpPr txBox="1"/>
          <p:nvPr/>
        </p:nvSpPr>
        <p:spPr>
          <a:xfrm>
            <a:off x="415419" y="409575"/>
            <a:ext cx="2886075" cy="2462213"/>
          </a:xfrm>
          <a:prstGeom prst="rect">
            <a:avLst/>
          </a:prstGeom>
          <a:solidFill>
            <a:schemeClr val="bg1"/>
          </a:solidFill>
          <a:ln>
            <a:solidFill>
              <a:schemeClr val="tx1"/>
            </a:solidFill>
          </a:ln>
        </p:spPr>
        <p:txBody>
          <a:bodyPr wrap="square" rtlCol="0">
            <a:spAutoFit/>
          </a:bodyPr>
          <a:lstStyle/>
          <a:p>
            <a:r>
              <a:rPr lang="en-US" sz="1400" b="1" dirty="0"/>
              <a:t>Computing</a:t>
            </a:r>
          </a:p>
          <a:p>
            <a:r>
              <a:rPr lang="en-US" sz="1400" dirty="0"/>
              <a:t>We will be learning how to explore and navigate key software this half term, through a range of games and challenges using each software.</a:t>
            </a:r>
          </a:p>
          <a:p>
            <a:endParaRPr lang="en-US" sz="1400" dirty="0"/>
          </a:p>
          <a:p>
            <a:r>
              <a:rPr lang="en-US" sz="1400" b="1" dirty="0"/>
              <a:t>French</a:t>
            </a:r>
          </a:p>
          <a:p>
            <a:r>
              <a:rPr lang="en-US" sz="1400" dirty="0"/>
              <a:t>We will be practicing speaking and listening in French, by learning greetings and goodbyes, as well as classroom instructions</a:t>
            </a:r>
          </a:p>
        </p:txBody>
      </p:sp>
      <p:sp>
        <p:nvSpPr>
          <p:cNvPr id="8" name="TextBox 7">
            <a:extLst>
              <a:ext uri="{FF2B5EF4-FFF2-40B4-BE49-F238E27FC236}">
                <a16:creationId xmlns:a16="http://schemas.microsoft.com/office/drawing/2014/main" id="{625BE3D8-484A-BE7B-2ABB-DE898E7A7C0A}"/>
              </a:ext>
            </a:extLst>
          </p:cNvPr>
          <p:cNvSpPr txBox="1"/>
          <p:nvPr/>
        </p:nvSpPr>
        <p:spPr>
          <a:xfrm>
            <a:off x="8876110" y="428625"/>
            <a:ext cx="2886075" cy="2246769"/>
          </a:xfrm>
          <a:prstGeom prst="rect">
            <a:avLst/>
          </a:prstGeom>
          <a:solidFill>
            <a:schemeClr val="bg1"/>
          </a:solidFill>
          <a:ln>
            <a:solidFill>
              <a:schemeClr val="tx1"/>
            </a:solidFill>
          </a:ln>
        </p:spPr>
        <p:txBody>
          <a:bodyPr wrap="square" rtlCol="0">
            <a:spAutoFit/>
          </a:bodyPr>
          <a:lstStyle/>
          <a:p>
            <a:r>
              <a:rPr lang="en-US" sz="1400" b="1" dirty="0"/>
              <a:t>PE</a:t>
            </a:r>
          </a:p>
          <a:p>
            <a:r>
              <a:rPr lang="en-US" sz="1400" u="sng" dirty="0"/>
              <a:t>Hockey and Football </a:t>
            </a:r>
          </a:p>
          <a:p>
            <a:r>
              <a:rPr lang="en-US" sz="1400" dirty="0"/>
              <a:t>We will focus on Hockey and Football this half term, by following the rules of the games and playing fairly, maintaining possession of a ball with our feet and with a hockey stick, passing to teammates at appropriate times, leading others and how to act as a respectful team member.</a:t>
            </a:r>
            <a:endParaRPr lang="en-US" sz="1400" u="sng" dirty="0"/>
          </a:p>
        </p:txBody>
      </p:sp>
      <p:sp>
        <p:nvSpPr>
          <p:cNvPr id="9" name="TextBox 8">
            <a:extLst>
              <a:ext uri="{FF2B5EF4-FFF2-40B4-BE49-F238E27FC236}">
                <a16:creationId xmlns:a16="http://schemas.microsoft.com/office/drawing/2014/main" id="{0E75C00F-B159-D1A3-BCF7-DD0475FE53AF}"/>
              </a:ext>
            </a:extLst>
          </p:cNvPr>
          <p:cNvSpPr txBox="1"/>
          <p:nvPr/>
        </p:nvSpPr>
        <p:spPr>
          <a:xfrm>
            <a:off x="4292196" y="2524228"/>
            <a:ext cx="3607593" cy="1354217"/>
          </a:xfrm>
          <a:prstGeom prst="rect">
            <a:avLst/>
          </a:prstGeom>
          <a:solidFill>
            <a:schemeClr val="bg1"/>
          </a:solidFill>
          <a:ln>
            <a:solidFill>
              <a:schemeClr val="tx1"/>
            </a:solidFill>
          </a:ln>
        </p:spPr>
        <p:txBody>
          <a:bodyPr wrap="square" rtlCol="0">
            <a:spAutoFit/>
          </a:bodyPr>
          <a:lstStyle/>
          <a:p>
            <a:pPr algn="ctr"/>
            <a:r>
              <a:rPr lang="en-GB" sz="2800" dirty="0"/>
              <a:t>Ancient Greece</a:t>
            </a:r>
          </a:p>
          <a:p>
            <a:pPr algn="ctr"/>
            <a:endParaRPr lang="en-GB" dirty="0"/>
          </a:p>
          <a:p>
            <a:pPr algn="ctr"/>
            <a:r>
              <a:rPr lang="en-GB" dirty="0"/>
              <a:t>What were the greatest achievements of Ancient Greece?</a:t>
            </a:r>
          </a:p>
        </p:txBody>
      </p:sp>
      <p:sp>
        <p:nvSpPr>
          <p:cNvPr id="10" name="TextBox 9">
            <a:extLst>
              <a:ext uri="{FF2B5EF4-FFF2-40B4-BE49-F238E27FC236}">
                <a16:creationId xmlns:a16="http://schemas.microsoft.com/office/drawing/2014/main" id="{FE8AFAC0-BB7B-FFFE-65D5-03E2B876AE14}"/>
              </a:ext>
            </a:extLst>
          </p:cNvPr>
          <p:cNvSpPr txBox="1"/>
          <p:nvPr/>
        </p:nvSpPr>
        <p:spPr>
          <a:xfrm>
            <a:off x="3676649" y="545871"/>
            <a:ext cx="2228850" cy="1169551"/>
          </a:xfrm>
          <a:prstGeom prst="rect">
            <a:avLst/>
          </a:prstGeom>
          <a:solidFill>
            <a:schemeClr val="bg1"/>
          </a:solidFill>
          <a:ln>
            <a:solidFill>
              <a:schemeClr val="tx1"/>
            </a:solidFill>
          </a:ln>
        </p:spPr>
        <p:txBody>
          <a:bodyPr wrap="square" lIns="91440" tIns="45720" rIns="91440" bIns="45720" rtlCol="0" anchor="t">
            <a:spAutoFit/>
          </a:bodyPr>
          <a:lstStyle/>
          <a:p>
            <a:r>
              <a:rPr lang="en-US" sz="1400" b="1" dirty="0"/>
              <a:t>Maths</a:t>
            </a:r>
            <a:endParaRPr lang="en-US" sz="1400" b="1">
              <a:ea typeface="Calibri"/>
              <a:cs typeface="Calibri"/>
            </a:endParaRPr>
          </a:p>
          <a:p>
            <a:r>
              <a:rPr lang="en-US" sz="1400" dirty="0"/>
              <a:t>We will be focusing on multiplicative reasoning, geometric reasoning and number sense.</a:t>
            </a:r>
            <a:endParaRPr lang="en-GB" sz="1400" dirty="0"/>
          </a:p>
        </p:txBody>
      </p:sp>
      <p:sp>
        <p:nvSpPr>
          <p:cNvPr id="12" name="TextBox 11">
            <a:extLst>
              <a:ext uri="{FF2B5EF4-FFF2-40B4-BE49-F238E27FC236}">
                <a16:creationId xmlns:a16="http://schemas.microsoft.com/office/drawing/2014/main" id="{4CE2AEC5-CD08-521F-53FA-965DEA97186E}"/>
              </a:ext>
            </a:extLst>
          </p:cNvPr>
          <p:cNvSpPr txBox="1"/>
          <p:nvPr/>
        </p:nvSpPr>
        <p:spPr>
          <a:xfrm>
            <a:off x="6095985" y="488179"/>
            <a:ext cx="2604005" cy="1384995"/>
          </a:xfrm>
          <a:prstGeom prst="rect">
            <a:avLst/>
          </a:prstGeom>
          <a:solidFill>
            <a:schemeClr val="bg1"/>
          </a:solidFill>
          <a:ln>
            <a:solidFill>
              <a:schemeClr val="tx1"/>
            </a:solidFill>
          </a:ln>
        </p:spPr>
        <p:txBody>
          <a:bodyPr wrap="square" rtlCol="0">
            <a:spAutoFit/>
          </a:bodyPr>
          <a:lstStyle/>
          <a:p>
            <a:r>
              <a:rPr lang="en-US" sz="1400" b="1" dirty="0"/>
              <a:t>PSHE/RSE</a:t>
            </a:r>
          </a:p>
          <a:p>
            <a:r>
              <a:rPr lang="en-US" sz="1400" dirty="0"/>
              <a:t>Our big question for PSHE this half term is ‘Is there such thing as a normal family?’, in which we will explore families and people who care for us.</a:t>
            </a:r>
          </a:p>
        </p:txBody>
      </p:sp>
      <p:sp>
        <p:nvSpPr>
          <p:cNvPr id="13" name="TextBox 12">
            <a:extLst>
              <a:ext uri="{FF2B5EF4-FFF2-40B4-BE49-F238E27FC236}">
                <a16:creationId xmlns:a16="http://schemas.microsoft.com/office/drawing/2014/main" id="{A51C24F9-9CFC-E9B2-852A-535B2D39D571}"/>
              </a:ext>
            </a:extLst>
          </p:cNvPr>
          <p:cNvSpPr txBox="1"/>
          <p:nvPr/>
        </p:nvSpPr>
        <p:spPr>
          <a:xfrm>
            <a:off x="3441471" y="4298035"/>
            <a:ext cx="2943765" cy="2246769"/>
          </a:xfrm>
          <a:prstGeom prst="rect">
            <a:avLst/>
          </a:prstGeom>
          <a:solidFill>
            <a:schemeClr val="bg1"/>
          </a:solidFill>
          <a:ln>
            <a:solidFill>
              <a:schemeClr val="tx1"/>
            </a:solidFill>
          </a:ln>
        </p:spPr>
        <p:txBody>
          <a:bodyPr wrap="square" rtlCol="0">
            <a:spAutoFit/>
          </a:bodyPr>
          <a:lstStyle/>
          <a:p>
            <a:r>
              <a:rPr lang="en-US" sz="1400" b="1" dirty="0"/>
              <a:t>RE</a:t>
            </a:r>
          </a:p>
          <a:p>
            <a:r>
              <a:rPr lang="en-US" sz="1400" dirty="0"/>
              <a:t>We will be learning about Christianity this half term, striving to answer the question, ‘What do Christians learn from the creation story?’</a:t>
            </a:r>
          </a:p>
          <a:p>
            <a:r>
              <a:rPr lang="en-US" sz="1400" b="1" dirty="0"/>
              <a:t>Music</a:t>
            </a:r>
          </a:p>
          <a:p>
            <a:r>
              <a:rPr lang="en-US" sz="1400" dirty="0"/>
              <a:t>We will be learning to read and perform Music, by reviewing and improving our own performances to deliver ‘A Shining Performance.’</a:t>
            </a:r>
          </a:p>
        </p:txBody>
      </p:sp>
      <p:sp>
        <p:nvSpPr>
          <p:cNvPr id="14" name="TextBox 13">
            <a:extLst>
              <a:ext uri="{FF2B5EF4-FFF2-40B4-BE49-F238E27FC236}">
                <a16:creationId xmlns:a16="http://schemas.microsoft.com/office/drawing/2014/main" id="{F35AC9F8-1169-F918-88A2-CE2F17ACC27A}"/>
              </a:ext>
            </a:extLst>
          </p:cNvPr>
          <p:cNvSpPr txBox="1"/>
          <p:nvPr/>
        </p:nvSpPr>
        <p:spPr>
          <a:xfrm>
            <a:off x="6552904" y="4769383"/>
            <a:ext cx="2268141" cy="1600438"/>
          </a:xfrm>
          <a:prstGeom prst="rect">
            <a:avLst/>
          </a:prstGeom>
          <a:solidFill>
            <a:schemeClr val="bg1"/>
          </a:solidFill>
          <a:ln>
            <a:solidFill>
              <a:schemeClr val="tx1"/>
            </a:solidFill>
          </a:ln>
        </p:spPr>
        <p:txBody>
          <a:bodyPr wrap="square" rtlCol="0">
            <a:spAutoFit/>
          </a:bodyPr>
          <a:lstStyle/>
          <a:p>
            <a:r>
              <a:rPr lang="en-US" sz="1400" b="1" dirty="0"/>
              <a:t>Science</a:t>
            </a:r>
          </a:p>
          <a:p>
            <a:r>
              <a:rPr lang="en-US" sz="1400" dirty="0"/>
              <a:t>We will be investigating materials this half term. We will focus on the three states of matter, to answer the question, ‘Can materials change state?’</a:t>
            </a:r>
          </a:p>
        </p:txBody>
      </p:sp>
    </p:spTree>
    <p:extLst>
      <p:ext uri="{BB962C8B-B14F-4D97-AF65-F5344CB8AC3E}">
        <p14:creationId xmlns:p14="http://schemas.microsoft.com/office/powerpoint/2010/main" val="3789700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3750d7c-52d2-4e35-aa1c-1eee1d2cb046" xsi:nil="true"/>
    <lcf76f155ced4ddcb4097134ff3c332f xmlns="02554ba8-ad00-4710-8db7-9c07da708a90">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2B58CB86963BF45ACB49E60A444DA84" ma:contentTypeVersion="14" ma:contentTypeDescription="Create a new document." ma:contentTypeScope="" ma:versionID="438ae793e407b4184e5f57c47a4dd466">
  <xsd:schema xmlns:xsd="http://www.w3.org/2001/XMLSchema" xmlns:xs="http://www.w3.org/2001/XMLSchema" xmlns:p="http://schemas.microsoft.com/office/2006/metadata/properties" xmlns:ns2="02554ba8-ad00-4710-8db7-9c07da708a90" xmlns:ns3="c3750d7c-52d2-4e35-aa1c-1eee1d2cb046" targetNamespace="http://schemas.microsoft.com/office/2006/metadata/properties" ma:root="true" ma:fieldsID="611c5f4229dee4cc33bb476abbacf9c4" ns2:_="" ns3:_="">
    <xsd:import namespace="02554ba8-ad00-4710-8db7-9c07da708a90"/>
    <xsd:import namespace="c3750d7c-52d2-4e35-aa1c-1eee1d2cb046"/>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554ba8-ad00-4710-8db7-9c07da708a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c08094b6-c376-40f7-8aa8-abcd29f2cf19"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3750d7c-52d2-4e35-aa1c-1eee1d2cb046"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45cc09bf-0f5c-4b0f-87e5-eb4c2190f2c4}" ma:internalName="TaxCatchAll" ma:showField="CatchAllData" ma:web="c3750d7c-52d2-4e35-aa1c-1eee1d2cb046">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FE9784A-B9AB-4281-AFDB-5FB0D498AB30}">
  <ds:schemaRefs>
    <ds:schemaRef ds:uri="http://schemas.microsoft.com/office/2006/metadata/properties"/>
    <ds:schemaRef ds:uri="http://schemas.microsoft.com/office/infopath/2007/PartnerControls"/>
    <ds:schemaRef ds:uri="c3750d7c-52d2-4e35-aa1c-1eee1d2cb046"/>
    <ds:schemaRef ds:uri="02554ba8-ad00-4710-8db7-9c07da708a90"/>
  </ds:schemaRefs>
</ds:datastoreItem>
</file>

<file path=customXml/itemProps2.xml><?xml version="1.0" encoding="utf-8"?>
<ds:datastoreItem xmlns:ds="http://schemas.openxmlformats.org/officeDocument/2006/customXml" ds:itemID="{98931A4C-FBF5-491B-B9BA-811F134751F6}">
  <ds:schemaRefs>
    <ds:schemaRef ds:uri="http://schemas.microsoft.com/sharepoint/v3/contenttype/forms"/>
  </ds:schemaRefs>
</ds:datastoreItem>
</file>

<file path=customXml/itemProps3.xml><?xml version="1.0" encoding="utf-8"?>
<ds:datastoreItem xmlns:ds="http://schemas.openxmlformats.org/officeDocument/2006/customXml" ds:itemID="{97C3A5F1-29AD-46C6-9F12-34B8A9355F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2554ba8-ad00-4710-8db7-9c07da708a90"/>
    <ds:schemaRef ds:uri="c3750d7c-52d2-4e35-aa1c-1eee1d2cb0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41836</TotalTime>
  <Words>363</Words>
  <Application>Microsoft Office PowerPoint</Application>
  <PresentationFormat>Widescreen</PresentationFormat>
  <Paragraphs>29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Lewis Hemsley</dc:creator>
  <cp:lastModifiedBy>Lewis Hemsley</cp:lastModifiedBy>
  <cp:revision>7</cp:revision>
  <dcterms:created xsi:type="dcterms:W3CDTF">2022-10-19T15:29:03Z</dcterms:created>
  <dcterms:modified xsi:type="dcterms:W3CDTF">2026-09-01T10:53:52Z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0x01010092B58CB86963BF45ACB49E60A444DA84</vt:lpwstr>
  </property>
  <property fmtid="{D5CDD505-2E9C-101B-9397-08002B2CF9AE}" pid="3" name="MediaServiceImageTags">
    <vt:lpwstr/>
  </property>
</Properties>
</file>