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8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06/01/2025</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06/01/2025</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51D78F-CCE4-5952-E10F-42221497B410}"/>
              </a:ext>
            </a:extLst>
          </p:cNvPr>
          <p:cNvPicPr>
            <a:picLocks noChangeAspect="1"/>
          </p:cNvPicPr>
          <p:nvPr/>
        </p:nvPicPr>
        <p:blipFill>
          <a:blip r:embed="rId2">
            <a:alphaModFix amt="67000"/>
          </a:blip>
          <a:stretch>
            <a:fillRect/>
          </a:stretch>
        </p:blipFill>
        <p:spPr>
          <a:xfrm>
            <a:off x="6095985" y="3440180"/>
            <a:ext cx="6095985" cy="3447139"/>
          </a:xfrm>
          <a:prstGeom prst="rect">
            <a:avLst/>
          </a:prstGeom>
        </p:spPr>
      </p:pic>
      <p:pic>
        <p:nvPicPr>
          <p:cNvPr id="16" name="Picture 15">
            <a:extLst>
              <a:ext uri="{FF2B5EF4-FFF2-40B4-BE49-F238E27FC236}">
                <a16:creationId xmlns:a16="http://schemas.microsoft.com/office/drawing/2014/main" id="{9AB59C5F-AD53-6F90-9B8B-11DB4FC7E459}"/>
              </a:ext>
            </a:extLst>
          </p:cNvPr>
          <p:cNvPicPr>
            <a:picLocks noChangeAspect="1"/>
          </p:cNvPicPr>
          <p:nvPr/>
        </p:nvPicPr>
        <p:blipFill>
          <a:blip r:embed="rId2">
            <a:alphaModFix amt="67000"/>
          </a:blip>
          <a:stretch>
            <a:fillRect/>
          </a:stretch>
        </p:blipFill>
        <p:spPr>
          <a:xfrm>
            <a:off x="0" y="0"/>
            <a:ext cx="6095985" cy="3447139"/>
          </a:xfrm>
          <a:prstGeom prst="rect">
            <a:avLst/>
          </a:prstGeom>
        </p:spPr>
      </p:pic>
      <p:pic>
        <p:nvPicPr>
          <p:cNvPr id="15" name="Picture 14">
            <a:extLst>
              <a:ext uri="{FF2B5EF4-FFF2-40B4-BE49-F238E27FC236}">
                <a16:creationId xmlns:a16="http://schemas.microsoft.com/office/drawing/2014/main" id="{D00BF23D-DB9E-5C2F-5450-8A7F0068DA10}"/>
              </a:ext>
            </a:extLst>
          </p:cNvPr>
          <p:cNvPicPr>
            <a:picLocks noChangeAspect="1"/>
          </p:cNvPicPr>
          <p:nvPr/>
        </p:nvPicPr>
        <p:blipFill>
          <a:blip r:embed="rId2">
            <a:alphaModFix amt="67000"/>
          </a:blip>
          <a:stretch>
            <a:fillRect/>
          </a:stretch>
        </p:blipFill>
        <p:spPr>
          <a:xfrm>
            <a:off x="6096015" y="0"/>
            <a:ext cx="6095985" cy="3447139"/>
          </a:xfrm>
          <a:prstGeom prst="rect">
            <a:avLst/>
          </a:prstGeom>
        </p:spPr>
      </p:pic>
      <p:pic>
        <p:nvPicPr>
          <p:cNvPr id="2" name="Picture 1">
            <a:extLst>
              <a:ext uri="{FF2B5EF4-FFF2-40B4-BE49-F238E27FC236}">
                <a16:creationId xmlns:a16="http://schemas.microsoft.com/office/drawing/2014/main" id="{67A5A821-699A-EC8A-A059-2E79909A0B3D}"/>
              </a:ext>
            </a:extLst>
          </p:cNvPr>
          <p:cNvPicPr>
            <a:picLocks noChangeAspect="1"/>
          </p:cNvPicPr>
          <p:nvPr/>
        </p:nvPicPr>
        <p:blipFill>
          <a:blip r:embed="rId2">
            <a:alphaModFix amt="67000"/>
          </a:blip>
          <a:stretch>
            <a:fillRect/>
          </a:stretch>
        </p:blipFill>
        <p:spPr>
          <a:xfrm>
            <a:off x="0" y="3447139"/>
            <a:ext cx="6095985" cy="3447139"/>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289236" y="3436261"/>
            <a:ext cx="2963524" cy="3108543"/>
          </a:xfrm>
          <a:prstGeom prst="rect">
            <a:avLst/>
          </a:prstGeom>
          <a:solidFill>
            <a:schemeClr val="bg1"/>
          </a:solidFill>
          <a:ln>
            <a:solidFill>
              <a:schemeClr val="tx1"/>
            </a:solidFill>
          </a:ln>
        </p:spPr>
        <p:txBody>
          <a:bodyPr wrap="square" rtlCol="0">
            <a:spAutoFit/>
          </a:bodyPr>
          <a:lstStyle/>
          <a:p>
            <a:r>
              <a:rPr lang="en-US" sz="1400" b="1" dirty="0"/>
              <a:t>English</a:t>
            </a:r>
          </a:p>
          <a:p>
            <a:r>
              <a:rPr lang="en-GB" sz="1400" u="sng" dirty="0"/>
              <a:t>Recount – science experiment</a:t>
            </a:r>
          </a:p>
          <a:p>
            <a:r>
              <a:rPr lang="en-GB" sz="1400" dirty="0"/>
              <a:t>We will be learning about how to conduct a science experiment this half term, while focusing on the text-specific features and writing about our own experiments using cress.</a:t>
            </a:r>
          </a:p>
          <a:p>
            <a:endParaRPr lang="en-GB" sz="1400" u="sng" dirty="0"/>
          </a:p>
          <a:p>
            <a:r>
              <a:rPr lang="en-GB" sz="1400" u="sng" dirty="0"/>
              <a:t>Characterising speech</a:t>
            </a:r>
          </a:p>
          <a:p>
            <a:r>
              <a:rPr lang="en-GB" sz="1400" dirty="0"/>
              <a:t>We will be learning about characterising speech texts this half term, focusing on the text-specific features and writing about Boudicca vs the Romans.</a:t>
            </a:r>
          </a:p>
        </p:txBody>
      </p:sp>
      <p:sp>
        <p:nvSpPr>
          <p:cNvPr id="6" name="TextBox 5">
            <a:extLst>
              <a:ext uri="{FF2B5EF4-FFF2-40B4-BE49-F238E27FC236}">
                <a16:creationId xmlns:a16="http://schemas.microsoft.com/office/drawing/2014/main" id="{F6335929-E68B-2855-9F6C-D4C018471A8F}"/>
              </a:ext>
            </a:extLst>
          </p:cNvPr>
          <p:cNvSpPr txBox="1"/>
          <p:nvPr/>
        </p:nvSpPr>
        <p:spPr>
          <a:xfrm>
            <a:off x="8988713" y="3319463"/>
            <a:ext cx="2786231" cy="3323987"/>
          </a:xfrm>
          <a:prstGeom prst="rect">
            <a:avLst/>
          </a:prstGeom>
          <a:solidFill>
            <a:schemeClr val="bg1"/>
          </a:solidFill>
          <a:ln>
            <a:solidFill>
              <a:schemeClr val="tx1"/>
            </a:solidFill>
          </a:ln>
        </p:spPr>
        <p:txBody>
          <a:bodyPr wrap="square" rtlCol="0">
            <a:spAutoFit/>
          </a:bodyPr>
          <a:lstStyle/>
          <a:p>
            <a:r>
              <a:rPr lang="en-US" sz="1400" b="1" dirty="0"/>
              <a:t>Inquiry</a:t>
            </a:r>
          </a:p>
          <a:p>
            <a:r>
              <a:rPr lang="en-US" sz="1400" u="sng" dirty="0"/>
              <a:t>History</a:t>
            </a:r>
          </a:p>
          <a:p>
            <a:r>
              <a:rPr lang="en-US" sz="1400" dirty="0"/>
              <a:t>Our inquiry will be focused on Ancient Rome by establishing what we already know and what we wonder about the Ancient Romans, and delving into their history in Britain to answer the question, ‘How did the Ancient Romans impact Britain?’</a:t>
            </a:r>
          </a:p>
          <a:p>
            <a:endParaRPr lang="en-US" sz="1400" dirty="0"/>
          </a:p>
          <a:p>
            <a:r>
              <a:rPr lang="en-GB" sz="1400" u="sng" dirty="0"/>
              <a:t>DT</a:t>
            </a:r>
          </a:p>
          <a:p>
            <a:r>
              <a:rPr lang="en-GB" sz="1400" dirty="0"/>
              <a:t>We will be mastering practical skills in DT by making Ancient Roman biscuits within our Inquiry.</a:t>
            </a:r>
          </a:p>
        </p:txBody>
      </p:sp>
      <p:sp>
        <p:nvSpPr>
          <p:cNvPr id="7" name="TextBox 6">
            <a:extLst>
              <a:ext uri="{FF2B5EF4-FFF2-40B4-BE49-F238E27FC236}">
                <a16:creationId xmlns:a16="http://schemas.microsoft.com/office/drawing/2014/main" id="{5C348578-5F27-2043-D14D-77672FFB6FE3}"/>
              </a:ext>
            </a:extLst>
          </p:cNvPr>
          <p:cNvSpPr txBox="1"/>
          <p:nvPr/>
        </p:nvSpPr>
        <p:spPr>
          <a:xfrm>
            <a:off x="429815" y="575957"/>
            <a:ext cx="2886075" cy="1600438"/>
          </a:xfrm>
          <a:prstGeom prst="rect">
            <a:avLst/>
          </a:prstGeom>
          <a:solidFill>
            <a:schemeClr val="bg1"/>
          </a:solidFill>
          <a:ln>
            <a:solidFill>
              <a:schemeClr val="tx1"/>
            </a:solidFill>
          </a:ln>
        </p:spPr>
        <p:txBody>
          <a:bodyPr wrap="square" rtlCol="0">
            <a:spAutoFit/>
          </a:bodyPr>
          <a:lstStyle/>
          <a:p>
            <a:r>
              <a:rPr lang="en-US" sz="1400" b="1" dirty="0"/>
              <a:t>Computing and PSHE</a:t>
            </a:r>
          </a:p>
          <a:p>
            <a:r>
              <a:rPr lang="en-US" sz="1400" dirty="0"/>
              <a:t>We will be learning about online safety this half term, by delving into what risks to be aware of and how to use the internet safely, and answering the question, ‘How do I recognise risk online?’</a:t>
            </a:r>
          </a:p>
        </p:txBody>
      </p:sp>
      <p:sp>
        <p:nvSpPr>
          <p:cNvPr id="8" name="TextBox 7">
            <a:extLst>
              <a:ext uri="{FF2B5EF4-FFF2-40B4-BE49-F238E27FC236}">
                <a16:creationId xmlns:a16="http://schemas.microsoft.com/office/drawing/2014/main" id="{625BE3D8-484A-BE7B-2ABB-DE898E7A7C0A}"/>
              </a:ext>
            </a:extLst>
          </p:cNvPr>
          <p:cNvSpPr txBox="1"/>
          <p:nvPr/>
        </p:nvSpPr>
        <p:spPr>
          <a:xfrm>
            <a:off x="8876110" y="428625"/>
            <a:ext cx="2886075" cy="2031325"/>
          </a:xfrm>
          <a:prstGeom prst="rect">
            <a:avLst/>
          </a:prstGeom>
          <a:solidFill>
            <a:schemeClr val="bg1"/>
          </a:solidFill>
          <a:ln>
            <a:solidFill>
              <a:schemeClr val="tx1"/>
            </a:solidFill>
          </a:ln>
        </p:spPr>
        <p:txBody>
          <a:bodyPr wrap="square" rtlCol="0">
            <a:spAutoFit/>
          </a:bodyPr>
          <a:lstStyle/>
          <a:p>
            <a:r>
              <a:rPr lang="en-US" sz="1400" b="1" dirty="0"/>
              <a:t>PE</a:t>
            </a:r>
          </a:p>
          <a:p>
            <a:r>
              <a:rPr lang="en-US" sz="1400" u="sng" dirty="0"/>
              <a:t>Swimming and Dance</a:t>
            </a:r>
          </a:p>
          <a:p>
            <a:r>
              <a:rPr lang="en-US" sz="1400" dirty="0"/>
              <a:t>We will focus on Dance and Swimming this half term. We will be practicing different movements, techniques and sequences in Dance, while practicing different strokes, distances and techniques in Swimming.</a:t>
            </a:r>
          </a:p>
        </p:txBody>
      </p:sp>
      <p:sp>
        <p:nvSpPr>
          <p:cNvPr id="9" name="TextBox 8">
            <a:extLst>
              <a:ext uri="{FF2B5EF4-FFF2-40B4-BE49-F238E27FC236}">
                <a16:creationId xmlns:a16="http://schemas.microsoft.com/office/drawing/2014/main" id="{0E75C00F-B159-D1A3-BCF7-DD0475FE53AF}"/>
              </a:ext>
            </a:extLst>
          </p:cNvPr>
          <p:cNvSpPr txBox="1"/>
          <p:nvPr/>
        </p:nvSpPr>
        <p:spPr>
          <a:xfrm>
            <a:off x="4292196" y="2524228"/>
            <a:ext cx="3607593" cy="1354217"/>
          </a:xfrm>
          <a:prstGeom prst="rect">
            <a:avLst/>
          </a:prstGeom>
          <a:solidFill>
            <a:schemeClr val="bg1"/>
          </a:solidFill>
          <a:ln>
            <a:solidFill>
              <a:schemeClr val="tx1"/>
            </a:solidFill>
          </a:ln>
        </p:spPr>
        <p:txBody>
          <a:bodyPr wrap="square" rtlCol="0">
            <a:spAutoFit/>
          </a:bodyPr>
          <a:lstStyle/>
          <a:p>
            <a:pPr algn="ctr"/>
            <a:r>
              <a:rPr lang="en-GB" sz="2800" dirty="0"/>
              <a:t>Ancient Rome</a:t>
            </a:r>
          </a:p>
          <a:p>
            <a:pPr algn="ctr"/>
            <a:endParaRPr lang="en-GB" dirty="0"/>
          </a:p>
          <a:p>
            <a:pPr algn="ctr"/>
            <a:r>
              <a:rPr lang="en-GB" dirty="0"/>
              <a:t>How did the Ancient Romans impact Britain?</a:t>
            </a:r>
          </a:p>
        </p:txBody>
      </p:sp>
      <p:sp>
        <p:nvSpPr>
          <p:cNvPr id="10" name="TextBox 9">
            <a:extLst>
              <a:ext uri="{FF2B5EF4-FFF2-40B4-BE49-F238E27FC236}">
                <a16:creationId xmlns:a16="http://schemas.microsoft.com/office/drawing/2014/main" id="{FE8AFAC0-BB7B-FFFE-65D5-03E2B876AE14}"/>
              </a:ext>
            </a:extLst>
          </p:cNvPr>
          <p:cNvSpPr txBox="1"/>
          <p:nvPr/>
        </p:nvSpPr>
        <p:spPr>
          <a:xfrm>
            <a:off x="3654612" y="824447"/>
            <a:ext cx="2228850" cy="954107"/>
          </a:xfrm>
          <a:prstGeom prst="rect">
            <a:avLst/>
          </a:prstGeom>
          <a:solidFill>
            <a:schemeClr val="bg1"/>
          </a:solidFill>
          <a:ln>
            <a:solidFill>
              <a:schemeClr val="tx1"/>
            </a:solidFill>
          </a:ln>
        </p:spPr>
        <p:txBody>
          <a:bodyPr wrap="square" rtlCol="0">
            <a:spAutoFit/>
          </a:bodyPr>
          <a:lstStyle/>
          <a:p>
            <a:r>
              <a:rPr lang="en-US" sz="1400" b="1" dirty="0"/>
              <a:t>Maths</a:t>
            </a:r>
          </a:p>
          <a:p>
            <a:r>
              <a:rPr lang="en-US" sz="1400" dirty="0"/>
              <a:t>We will be focusing on number sense and additive reasoning this half term.</a:t>
            </a:r>
            <a:endParaRPr lang="en-GB" sz="1400" dirty="0"/>
          </a:p>
        </p:txBody>
      </p:sp>
      <p:sp>
        <p:nvSpPr>
          <p:cNvPr id="12" name="TextBox 11">
            <a:extLst>
              <a:ext uri="{FF2B5EF4-FFF2-40B4-BE49-F238E27FC236}">
                <a16:creationId xmlns:a16="http://schemas.microsoft.com/office/drawing/2014/main" id="{4CE2AEC5-CD08-521F-53FA-965DEA97186E}"/>
              </a:ext>
            </a:extLst>
          </p:cNvPr>
          <p:cNvSpPr txBox="1"/>
          <p:nvPr/>
        </p:nvSpPr>
        <p:spPr>
          <a:xfrm>
            <a:off x="6095985" y="824448"/>
            <a:ext cx="2604005" cy="954107"/>
          </a:xfrm>
          <a:prstGeom prst="rect">
            <a:avLst/>
          </a:prstGeom>
          <a:solidFill>
            <a:schemeClr val="bg1"/>
          </a:solidFill>
          <a:ln>
            <a:solidFill>
              <a:schemeClr val="tx1"/>
            </a:solidFill>
          </a:ln>
        </p:spPr>
        <p:txBody>
          <a:bodyPr wrap="square" rtlCol="0">
            <a:spAutoFit/>
          </a:bodyPr>
          <a:lstStyle/>
          <a:p>
            <a:r>
              <a:rPr lang="en-US" sz="1400" b="1" dirty="0"/>
              <a:t>French</a:t>
            </a:r>
          </a:p>
          <a:p>
            <a:r>
              <a:rPr lang="en-US" sz="1400" dirty="0"/>
              <a:t>We will be learning about colours in French and numbers from 20 to 50 this half term.</a:t>
            </a:r>
          </a:p>
        </p:txBody>
      </p:sp>
      <p:sp>
        <p:nvSpPr>
          <p:cNvPr id="13" name="TextBox 12">
            <a:extLst>
              <a:ext uri="{FF2B5EF4-FFF2-40B4-BE49-F238E27FC236}">
                <a16:creationId xmlns:a16="http://schemas.microsoft.com/office/drawing/2014/main" id="{A51C24F9-9CFC-E9B2-852A-535B2D39D571}"/>
              </a:ext>
            </a:extLst>
          </p:cNvPr>
          <p:cNvSpPr txBox="1"/>
          <p:nvPr/>
        </p:nvSpPr>
        <p:spPr>
          <a:xfrm>
            <a:off x="3441471" y="4127837"/>
            <a:ext cx="2943765" cy="2462213"/>
          </a:xfrm>
          <a:prstGeom prst="rect">
            <a:avLst/>
          </a:prstGeom>
          <a:solidFill>
            <a:schemeClr val="bg1"/>
          </a:solidFill>
          <a:ln>
            <a:solidFill>
              <a:schemeClr val="tx1"/>
            </a:solidFill>
          </a:ln>
        </p:spPr>
        <p:txBody>
          <a:bodyPr wrap="square" rtlCol="0">
            <a:spAutoFit/>
          </a:bodyPr>
          <a:lstStyle/>
          <a:p>
            <a:r>
              <a:rPr lang="en-US" sz="1400" b="1" dirty="0"/>
              <a:t>RE</a:t>
            </a:r>
          </a:p>
          <a:p>
            <a:r>
              <a:rPr lang="en-US" sz="1400" dirty="0"/>
              <a:t>We will be learning about Christianity this half term, striving to answer the question, ‘What is it like to follow God?’</a:t>
            </a:r>
          </a:p>
          <a:p>
            <a:r>
              <a:rPr lang="en-US" sz="1400" b="1" dirty="0"/>
              <a:t>Music</a:t>
            </a:r>
          </a:p>
          <a:p>
            <a:r>
              <a:rPr lang="en-US" sz="1400" dirty="0"/>
              <a:t>We will be learning to perform Music this half term by learning and performing the song ‘Three Little Birds’ using our voices and instruments.</a:t>
            </a:r>
          </a:p>
        </p:txBody>
      </p:sp>
      <p:sp>
        <p:nvSpPr>
          <p:cNvPr id="14" name="TextBox 13">
            <a:extLst>
              <a:ext uri="{FF2B5EF4-FFF2-40B4-BE49-F238E27FC236}">
                <a16:creationId xmlns:a16="http://schemas.microsoft.com/office/drawing/2014/main" id="{F35AC9F8-1169-F918-88A2-CE2F17ACC27A}"/>
              </a:ext>
            </a:extLst>
          </p:cNvPr>
          <p:cNvSpPr txBox="1"/>
          <p:nvPr/>
        </p:nvSpPr>
        <p:spPr>
          <a:xfrm>
            <a:off x="6552904" y="4769383"/>
            <a:ext cx="2268141" cy="1600438"/>
          </a:xfrm>
          <a:prstGeom prst="rect">
            <a:avLst/>
          </a:prstGeom>
          <a:solidFill>
            <a:schemeClr val="bg1"/>
          </a:solidFill>
          <a:ln>
            <a:solidFill>
              <a:schemeClr val="tx1"/>
            </a:solidFill>
          </a:ln>
        </p:spPr>
        <p:txBody>
          <a:bodyPr wrap="square" rtlCol="0">
            <a:spAutoFit/>
          </a:bodyPr>
          <a:lstStyle/>
          <a:p>
            <a:r>
              <a:rPr lang="en-US" sz="1400" b="1" dirty="0"/>
              <a:t>Science</a:t>
            </a:r>
          </a:p>
          <a:p>
            <a:r>
              <a:rPr lang="en-US" sz="1400" dirty="0"/>
              <a:t>We will be learning about the features and functions of plants and striving to answer the question, ‘How does each part of a plant fulfil its function?’</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4" ma:contentTypeDescription="Create a new document." ma:contentTypeScope="" ma:versionID="d93e144e4fee8e81388a93a51af6d7cc">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0cb391badb01e51f0001671b21f9e419"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5cc09bf-0f5c-4b0f-87e5-eb4c2190f2c4}"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54344-7E60-442E-8425-4CD21EC2D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54ba8-ad00-4710-8db7-9c07da708a90"/>
    <ds:schemaRef ds:uri="c3750d7c-52d2-4e35-aa1c-1eee1d2cb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E9784A-B9AB-4281-AFDB-5FB0D498AB30}">
  <ds:schemaRefs>
    <ds:schemaRef ds:uri="http://schemas.microsoft.com/office/2006/metadata/properties"/>
    <ds:schemaRef ds:uri="http://schemas.microsoft.com/office/infopath/2007/PartnerControls"/>
    <ds:schemaRef ds:uri="c3750d7c-52d2-4e35-aa1c-1eee1d2cb046"/>
    <ds:schemaRef ds:uri="02554ba8-ad00-4710-8db7-9c07da708a90"/>
  </ds:schemaRefs>
</ds:datastoreItem>
</file>

<file path=customXml/itemProps3.xml><?xml version="1.0" encoding="utf-8"?>
<ds:datastoreItem xmlns:ds="http://schemas.openxmlformats.org/officeDocument/2006/customXml" ds:itemID="{98931A4C-FBF5-491B-B9BA-811F134751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41884</TotalTime>
  <Words>338</Words>
  <Application>Microsoft Office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lastModifiedBy>Lewis Hemsley</cp:lastModifiedBy>
  <cp:revision>6</cp:revision>
  <dcterms:created xsi:type="dcterms:W3CDTF">2022-10-19T15:29:03Z</dcterms:created>
  <dcterms:modified xsi:type="dcterms:W3CDTF">2025-01-06T14:01:13Z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ies>
</file>