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4A8AF-4077-5E08-DB4C-9D4B2D5FC9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E87A435-81DF-7626-445D-7875C7C789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FD5AA04-316F-0CC2-7208-CF57870827C9}"/>
              </a:ext>
            </a:extLst>
          </p:cNvPr>
          <p:cNvSpPr>
            <a:spLocks noGrp="1"/>
          </p:cNvSpPr>
          <p:nvPr>
            <p:ph type="dt" sz="half" idx="10"/>
          </p:nvPr>
        </p:nvSpPr>
        <p:spPr/>
        <p:txBody>
          <a:bodyPr/>
          <a:lstStyle/>
          <a:p>
            <a:fld id="{4C82A7B5-D0AC-442A-9C7A-59360E5A3AAF}" type="datetimeFigureOut">
              <a:rPr lang="en-GB" smtClean="0"/>
              <a:t>03/11/2024</a:t>
            </a:fld>
            <a:endParaRPr lang="en-GB"/>
          </a:p>
        </p:txBody>
      </p:sp>
      <p:sp>
        <p:nvSpPr>
          <p:cNvPr id="5" name="Footer Placeholder 4">
            <a:extLst>
              <a:ext uri="{FF2B5EF4-FFF2-40B4-BE49-F238E27FC236}">
                <a16:creationId xmlns:a16="http://schemas.microsoft.com/office/drawing/2014/main" id="{3B6DFD99-8257-DAF7-3A65-876449B925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B5F4D7-803E-C79F-DAD7-D7796CCFD5BA}"/>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3555490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044C5-874E-2818-C582-A854886D6AE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05C5B6E-8ABA-8774-CA59-C94A6B3A34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46EF5F3-2ECA-D622-9CF2-3CE69915C82E}"/>
              </a:ext>
            </a:extLst>
          </p:cNvPr>
          <p:cNvSpPr>
            <a:spLocks noGrp="1"/>
          </p:cNvSpPr>
          <p:nvPr>
            <p:ph type="dt" sz="half" idx="10"/>
          </p:nvPr>
        </p:nvSpPr>
        <p:spPr/>
        <p:txBody>
          <a:bodyPr/>
          <a:lstStyle/>
          <a:p>
            <a:fld id="{4C82A7B5-D0AC-442A-9C7A-59360E5A3AAF}" type="datetimeFigureOut">
              <a:rPr lang="en-GB" smtClean="0"/>
              <a:t>03/11/2024</a:t>
            </a:fld>
            <a:endParaRPr lang="en-GB"/>
          </a:p>
        </p:txBody>
      </p:sp>
      <p:sp>
        <p:nvSpPr>
          <p:cNvPr id="5" name="Footer Placeholder 4">
            <a:extLst>
              <a:ext uri="{FF2B5EF4-FFF2-40B4-BE49-F238E27FC236}">
                <a16:creationId xmlns:a16="http://schemas.microsoft.com/office/drawing/2014/main" id="{93CFEDD7-9730-3001-5859-BFA9349570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9CF061-394E-F878-548D-2581300F2742}"/>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3335680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D9A21E-A3BC-8D00-1252-D208E443DF9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26DD364-0635-0802-D211-96E567F911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F58419-012A-49E6-93A1-9A974B3E2CE4}"/>
              </a:ext>
            </a:extLst>
          </p:cNvPr>
          <p:cNvSpPr>
            <a:spLocks noGrp="1"/>
          </p:cNvSpPr>
          <p:nvPr>
            <p:ph type="dt" sz="half" idx="10"/>
          </p:nvPr>
        </p:nvSpPr>
        <p:spPr/>
        <p:txBody>
          <a:bodyPr/>
          <a:lstStyle/>
          <a:p>
            <a:fld id="{4C82A7B5-D0AC-442A-9C7A-59360E5A3AAF}" type="datetimeFigureOut">
              <a:rPr lang="en-GB" smtClean="0"/>
              <a:t>03/11/2024</a:t>
            </a:fld>
            <a:endParaRPr lang="en-GB"/>
          </a:p>
        </p:txBody>
      </p:sp>
      <p:sp>
        <p:nvSpPr>
          <p:cNvPr id="5" name="Footer Placeholder 4">
            <a:extLst>
              <a:ext uri="{FF2B5EF4-FFF2-40B4-BE49-F238E27FC236}">
                <a16:creationId xmlns:a16="http://schemas.microsoft.com/office/drawing/2014/main" id="{05BFFC53-591C-ADA8-5F0F-954CD9800F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22719C-9875-F932-1286-904F11D42EE1}"/>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2186611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2D8A3-7080-F35C-C6EA-48447A2EA52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A188C24-B3C9-60CA-17C7-647B3F6A968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43F8B4-1932-6AC5-7024-770C1D9C7D1A}"/>
              </a:ext>
            </a:extLst>
          </p:cNvPr>
          <p:cNvSpPr>
            <a:spLocks noGrp="1"/>
          </p:cNvSpPr>
          <p:nvPr>
            <p:ph type="dt" sz="half" idx="10"/>
          </p:nvPr>
        </p:nvSpPr>
        <p:spPr/>
        <p:txBody>
          <a:bodyPr/>
          <a:lstStyle/>
          <a:p>
            <a:fld id="{4C82A7B5-D0AC-442A-9C7A-59360E5A3AAF}" type="datetimeFigureOut">
              <a:rPr lang="en-GB" smtClean="0"/>
              <a:t>03/11/2024</a:t>
            </a:fld>
            <a:endParaRPr lang="en-GB"/>
          </a:p>
        </p:txBody>
      </p:sp>
      <p:sp>
        <p:nvSpPr>
          <p:cNvPr id="5" name="Footer Placeholder 4">
            <a:extLst>
              <a:ext uri="{FF2B5EF4-FFF2-40B4-BE49-F238E27FC236}">
                <a16:creationId xmlns:a16="http://schemas.microsoft.com/office/drawing/2014/main" id="{788547B4-FDC3-08FD-AED4-28D1595422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1C215A-2A41-CB32-57CF-FF41EA85D4FB}"/>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2921258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21366-259A-6E04-77AC-887BF82FBC3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F696296-2886-804A-244B-31D1D21F69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3CD000-EEC3-2779-CD8C-224688849295}"/>
              </a:ext>
            </a:extLst>
          </p:cNvPr>
          <p:cNvSpPr>
            <a:spLocks noGrp="1"/>
          </p:cNvSpPr>
          <p:nvPr>
            <p:ph type="dt" sz="half" idx="10"/>
          </p:nvPr>
        </p:nvSpPr>
        <p:spPr/>
        <p:txBody>
          <a:bodyPr/>
          <a:lstStyle/>
          <a:p>
            <a:fld id="{4C82A7B5-D0AC-442A-9C7A-59360E5A3AAF}" type="datetimeFigureOut">
              <a:rPr lang="en-GB" smtClean="0"/>
              <a:t>03/11/2024</a:t>
            </a:fld>
            <a:endParaRPr lang="en-GB"/>
          </a:p>
        </p:txBody>
      </p:sp>
      <p:sp>
        <p:nvSpPr>
          <p:cNvPr id="5" name="Footer Placeholder 4">
            <a:extLst>
              <a:ext uri="{FF2B5EF4-FFF2-40B4-BE49-F238E27FC236}">
                <a16:creationId xmlns:a16="http://schemas.microsoft.com/office/drawing/2014/main" id="{AE3911F5-674C-08F9-A2D3-383DD306F5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73933F-65DB-E1CA-783C-87D650F37346}"/>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3532694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6BB30-37D2-05A3-C4EB-6AD0124FA95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02CE9B-C11D-5211-1592-DE17E958F1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892C9FE-885D-BBB8-01BC-17C3D5225B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C92D846-A5D3-908F-9A56-64D52CE71637}"/>
              </a:ext>
            </a:extLst>
          </p:cNvPr>
          <p:cNvSpPr>
            <a:spLocks noGrp="1"/>
          </p:cNvSpPr>
          <p:nvPr>
            <p:ph type="dt" sz="half" idx="10"/>
          </p:nvPr>
        </p:nvSpPr>
        <p:spPr/>
        <p:txBody>
          <a:bodyPr/>
          <a:lstStyle/>
          <a:p>
            <a:fld id="{4C82A7B5-D0AC-442A-9C7A-59360E5A3AAF}" type="datetimeFigureOut">
              <a:rPr lang="en-GB" smtClean="0"/>
              <a:t>03/11/2024</a:t>
            </a:fld>
            <a:endParaRPr lang="en-GB"/>
          </a:p>
        </p:txBody>
      </p:sp>
      <p:sp>
        <p:nvSpPr>
          <p:cNvPr id="6" name="Footer Placeholder 5">
            <a:extLst>
              <a:ext uri="{FF2B5EF4-FFF2-40B4-BE49-F238E27FC236}">
                <a16:creationId xmlns:a16="http://schemas.microsoft.com/office/drawing/2014/main" id="{661795CD-8946-AB5A-A9C8-A5C9AE34EE7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C3A1460-F25C-FE48-6793-A65265A40A85}"/>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2823303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DE67E-D836-1CBD-B64A-36E9B74A373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0E6347B-FC86-E4BE-6C1E-4EF9200CCB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DBB5081-18FA-0AC3-D276-31CB78660E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C3C73C5-A5A2-0383-DA48-5C60F13949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B3135E-DAAC-45EA-92AD-5C3CB29CC42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C2138A1-74B6-85DE-C3A0-566E94A4EBB1}"/>
              </a:ext>
            </a:extLst>
          </p:cNvPr>
          <p:cNvSpPr>
            <a:spLocks noGrp="1"/>
          </p:cNvSpPr>
          <p:nvPr>
            <p:ph type="dt" sz="half" idx="10"/>
          </p:nvPr>
        </p:nvSpPr>
        <p:spPr/>
        <p:txBody>
          <a:bodyPr/>
          <a:lstStyle/>
          <a:p>
            <a:fld id="{4C82A7B5-D0AC-442A-9C7A-59360E5A3AAF}" type="datetimeFigureOut">
              <a:rPr lang="en-GB" smtClean="0"/>
              <a:t>03/11/2024</a:t>
            </a:fld>
            <a:endParaRPr lang="en-GB"/>
          </a:p>
        </p:txBody>
      </p:sp>
      <p:sp>
        <p:nvSpPr>
          <p:cNvPr id="8" name="Footer Placeholder 7">
            <a:extLst>
              <a:ext uri="{FF2B5EF4-FFF2-40B4-BE49-F238E27FC236}">
                <a16:creationId xmlns:a16="http://schemas.microsoft.com/office/drawing/2014/main" id="{D2C41D3D-4451-05E4-6834-ABF437582AF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43AC264-39A6-F3CC-A411-65FFC302FF94}"/>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481021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B140F-5E86-C5FB-D806-2AD509E4629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348E26F-0C1B-CDF9-FCA7-3DB7BC5427CD}"/>
              </a:ext>
            </a:extLst>
          </p:cNvPr>
          <p:cNvSpPr>
            <a:spLocks noGrp="1"/>
          </p:cNvSpPr>
          <p:nvPr>
            <p:ph type="dt" sz="half" idx="10"/>
          </p:nvPr>
        </p:nvSpPr>
        <p:spPr/>
        <p:txBody>
          <a:bodyPr/>
          <a:lstStyle/>
          <a:p>
            <a:fld id="{4C82A7B5-D0AC-442A-9C7A-59360E5A3AAF}" type="datetimeFigureOut">
              <a:rPr lang="en-GB" smtClean="0"/>
              <a:t>03/11/2024</a:t>
            </a:fld>
            <a:endParaRPr lang="en-GB"/>
          </a:p>
        </p:txBody>
      </p:sp>
      <p:sp>
        <p:nvSpPr>
          <p:cNvPr id="4" name="Footer Placeholder 3">
            <a:extLst>
              <a:ext uri="{FF2B5EF4-FFF2-40B4-BE49-F238E27FC236}">
                <a16:creationId xmlns:a16="http://schemas.microsoft.com/office/drawing/2014/main" id="{42EC2726-229C-0792-B191-78FC251903D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7B52BD5-8622-BB8D-364E-A3B5961BAFA6}"/>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4099586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4D35DE-8DB9-4638-67F0-368AA99E2CB7}"/>
              </a:ext>
            </a:extLst>
          </p:cNvPr>
          <p:cNvSpPr>
            <a:spLocks noGrp="1"/>
          </p:cNvSpPr>
          <p:nvPr>
            <p:ph type="dt" sz="half" idx="10"/>
          </p:nvPr>
        </p:nvSpPr>
        <p:spPr/>
        <p:txBody>
          <a:bodyPr/>
          <a:lstStyle/>
          <a:p>
            <a:fld id="{4C82A7B5-D0AC-442A-9C7A-59360E5A3AAF}" type="datetimeFigureOut">
              <a:rPr lang="en-GB" smtClean="0"/>
              <a:t>03/11/2024</a:t>
            </a:fld>
            <a:endParaRPr lang="en-GB"/>
          </a:p>
        </p:txBody>
      </p:sp>
      <p:sp>
        <p:nvSpPr>
          <p:cNvPr id="3" name="Footer Placeholder 2">
            <a:extLst>
              <a:ext uri="{FF2B5EF4-FFF2-40B4-BE49-F238E27FC236}">
                <a16:creationId xmlns:a16="http://schemas.microsoft.com/office/drawing/2014/main" id="{1DA7F396-62FE-CD56-4BBF-129AB8E374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CD73768-01DF-3439-CC3C-87982089319B}"/>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4104898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3C7CC-CCB0-9768-47E7-7809962793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AF34B1B-283F-0B83-EAA0-7FC46BE732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2E39A7D-2963-CB0A-741B-9C14AE7CCC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1AEDA7-BAF4-B6E7-1CDF-3219F8E8C7D4}"/>
              </a:ext>
            </a:extLst>
          </p:cNvPr>
          <p:cNvSpPr>
            <a:spLocks noGrp="1"/>
          </p:cNvSpPr>
          <p:nvPr>
            <p:ph type="dt" sz="half" idx="10"/>
          </p:nvPr>
        </p:nvSpPr>
        <p:spPr/>
        <p:txBody>
          <a:bodyPr/>
          <a:lstStyle/>
          <a:p>
            <a:fld id="{4C82A7B5-D0AC-442A-9C7A-59360E5A3AAF}" type="datetimeFigureOut">
              <a:rPr lang="en-GB" smtClean="0"/>
              <a:t>03/11/2024</a:t>
            </a:fld>
            <a:endParaRPr lang="en-GB"/>
          </a:p>
        </p:txBody>
      </p:sp>
      <p:sp>
        <p:nvSpPr>
          <p:cNvPr id="6" name="Footer Placeholder 5">
            <a:extLst>
              <a:ext uri="{FF2B5EF4-FFF2-40B4-BE49-F238E27FC236}">
                <a16:creationId xmlns:a16="http://schemas.microsoft.com/office/drawing/2014/main" id="{DE70EB34-DA63-B840-4CB4-22BD5608CD3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97F353-F6DA-4241-A038-534FA8E283B9}"/>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3179165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7E8F8-C223-35B5-24B6-C352BFB746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DF49B13-4BDD-D1F1-85B1-F83AE59C5A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7F93EFE-4121-C885-8F95-7815A0AC87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BA4B31-6927-0435-B231-86C8A63EF4B3}"/>
              </a:ext>
            </a:extLst>
          </p:cNvPr>
          <p:cNvSpPr>
            <a:spLocks noGrp="1"/>
          </p:cNvSpPr>
          <p:nvPr>
            <p:ph type="dt" sz="half" idx="10"/>
          </p:nvPr>
        </p:nvSpPr>
        <p:spPr/>
        <p:txBody>
          <a:bodyPr/>
          <a:lstStyle/>
          <a:p>
            <a:fld id="{4C82A7B5-D0AC-442A-9C7A-59360E5A3AAF}" type="datetimeFigureOut">
              <a:rPr lang="en-GB" smtClean="0"/>
              <a:t>03/11/2024</a:t>
            </a:fld>
            <a:endParaRPr lang="en-GB"/>
          </a:p>
        </p:txBody>
      </p:sp>
      <p:sp>
        <p:nvSpPr>
          <p:cNvPr id="6" name="Footer Placeholder 5">
            <a:extLst>
              <a:ext uri="{FF2B5EF4-FFF2-40B4-BE49-F238E27FC236}">
                <a16:creationId xmlns:a16="http://schemas.microsoft.com/office/drawing/2014/main" id="{55693751-81F4-7C67-05E4-A2674CD63E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C2BA1B-2D16-EB2D-9233-0A0F8210CD54}"/>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4248275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238C77-9CF3-46FC-FD0F-7B2C9DA203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3C5C7E0-02DA-6D4C-DF3D-F1CD8CCA5A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71E6BB-D57D-A91E-52D0-789856AAAB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82A7B5-D0AC-442A-9C7A-59360E5A3AAF}" type="datetimeFigureOut">
              <a:rPr lang="en-GB" smtClean="0"/>
              <a:t>03/11/2024</a:t>
            </a:fld>
            <a:endParaRPr lang="en-GB"/>
          </a:p>
        </p:txBody>
      </p:sp>
      <p:sp>
        <p:nvSpPr>
          <p:cNvPr id="5" name="Footer Placeholder 4">
            <a:extLst>
              <a:ext uri="{FF2B5EF4-FFF2-40B4-BE49-F238E27FC236}">
                <a16:creationId xmlns:a16="http://schemas.microsoft.com/office/drawing/2014/main" id="{3592C565-7A35-4588-B5DF-02078276EF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EB5D600-3CB5-53A8-0729-142F5F9C7F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CA4679-F0C3-4681-AAAA-1877A0EBA93D}" type="slidenum">
              <a:rPr lang="en-GB" smtClean="0"/>
              <a:t>‹#›</a:t>
            </a:fld>
            <a:endParaRPr lang="en-GB"/>
          </a:p>
        </p:txBody>
      </p:sp>
    </p:spTree>
    <p:extLst>
      <p:ext uri="{BB962C8B-B14F-4D97-AF65-F5344CB8AC3E}">
        <p14:creationId xmlns:p14="http://schemas.microsoft.com/office/powerpoint/2010/main" val="1628869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Olympics Timeline: A Breakdown of the Ancient Olympics - History">
            <a:extLst>
              <a:ext uri="{FF2B5EF4-FFF2-40B4-BE49-F238E27FC236}">
                <a16:creationId xmlns:a16="http://schemas.microsoft.com/office/drawing/2014/main" id="{2DC3C0CD-B9B8-8671-F6B5-464586792C03}"/>
              </a:ext>
            </a:extLst>
          </p:cNvPr>
          <p:cNvPicPr>
            <a:picLocks noChangeAspect="1" noChangeArrowheads="1"/>
          </p:cNvPicPr>
          <p:nvPr/>
        </p:nvPicPr>
        <p:blipFill>
          <a:blip r:embed="rId2">
            <a:alphaModFix amt="67000"/>
            <a:extLst>
              <a:ext uri="{28A0092B-C50C-407E-A947-70E740481C1C}">
                <a14:useLocalDpi xmlns:a14="http://schemas.microsoft.com/office/drawing/2010/main" val="0"/>
              </a:ext>
            </a:extLst>
          </a:blip>
          <a:srcRect/>
          <a:stretch>
            <a:fillRect/>
          </a:stretch>
        </p:blipFill>
        <p:spPr bwMode="auto">
          <a:xfrm>
            <a:off x="6095985" y="3428078"/>
            <a:ext cx="6096000" cy="3429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Olympics Timeline: A Breakdown of the Ancient Olympics - History">
            <a:extLst>
              <a:ext uri="{FF2B5EF4-FFF2-40B4-BE49-F238E27FC236}">
                <a16:creationId xmlns:a16="http://schemas.microsoft.com/office/drawing/2014/main" id="{016E5681-B107-18CA-ADA0-9052A3B93AD2}"/>
              </a:ext>
            </a:extLst>
          </p:cNvPr>
          <p:cNvPicPr>
            <a:picLocks noChangeAspect="1" noChangeArrowheads="1"/>
          </p:cNvPicPr>
          <p:nvPr/>
        </p:nvPicPr>
        <p:blipFill>
          <a:blip r:embed="rId2">
            <a:alphaModFix amt="67000"/>
            <a:extLst>
              <a:ext uri="{28A0092B-C50C-407E-A947-70E740481C1C}">
                <a14:useLocalDpi xmlns:a14="http://schemas.microsoft.com/office/drawing/2010/main" val="0"/>
              </a:ext>
            </a:extLst>
          </a:blip>
          <a:srcRect/>
          <a:stretch>
            <a:fillRect/>
          </a:stretch>
        </p:blipFill>
        <p:spPr bwMode="auto">
          <a:xfrm>
            <a:off x="0" y="3429000"/>
            <a:ext cx="6096000" cy="34290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Olympics Timeline: A Breakdown of the Ancient Olympics - History">
            <a:extLst>
              <a:ext uri="{FF2B5EF4-FFF2-40B4-BE49-F238E27FC236}">
                <a16:creationId xmlns:a16="http://schemas.microsoft.com/office/drawing/2014/main" id="{B1ADF2E8-C055-48DC-FF13-9ECF46BFF22F}"/>
              </a:ext>
            </a:extLst>
          </p:cNvPr>
          <p:cNvPicPr>
            <a:picLocks noChangeAspect="1" noChangeArrowheads="1"/>
          </p:cNvPicPr>
          <p:nvPr/>
        </p:nvPicPr>
        <p:blipFill>
          <a:blip r:embed="rId2">
            <a:alphaModFix amt="67000"/>
            <a:extLst>
              <a:ext uri="{28A0092B-C50C-407E-A947-70E740481C1C}">
                <a14:useLocalDpi xmlns:a14="http://schemas.microsoft.com/office/drawing/2010/main" val="0"/>
              </a:ext>
            </a:extLst>
          </a:blip>
          <a:srcRect/>
          <a:stretch>
            <a:fillRect/>
          </a:stretch>
        </p:blipFill>
        <p:spPr bwMode="auto">
          <a:xfrm>
            <a:off x="6095985" y="0"/>
            <a:ext cx="6096000" cy="3429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Olympics Timeline: A Breakdown of the Ancient Olympics - History">
            <a:extLst>
              <a:ext uri="{FF2B5EF4-FFF2-40B4-BE49-F238E27FC236}">
                <a16:creationId xmlns:a16="http://schemas.microsoft.com/office/drawing/2014/main" id="{2F8FA204-F85D-6064-74F0-6C580E3801A0}"/>
              </a:ext>
            </a:extLst>
          </p:cNvPr>
          <p:cNvPicPr>
            <a:picLocks noChangeAspect="1" noChangeArrowheads="1"/>
          </p:cNvPicPr>
          <p:nvPr/>
        </p:nvPicPr>
        <p:blipFill>
          <a:blip r:embed="rId2">
            <a:alphaModFix amt="67000"/>
            <a:extLst>
              <a:ext uri="{28A0092B-C50C-407E-A947-70E740481C1C}">
                <a14:useLocalDpi xmlns:a14="http://schemas.microsoft.com/office/drawing/2010/main" val="0"/>
              </a:ext>
            </a:extLst>
          </a:blip>
          <a:srcRect/>
          <a:stretch>
            <a:fillRect/>
          </a:stretch>
        </p:blipFill>
        <p:spPr bwMode="auto">
          <a:xfrm>
            <a:off x="-15" y="0"/>
            <a:ext cx="6096000" cy="3429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22510AAE-3E55-F361-57CE-97094C9BA256}"/>
              </a:ext>
            </a:extLst>
          </p:cNvPr>
          <p:cNvSpPr txBox="1"/>
          <p:nvPr/>
        </p:nvSpPr>
        <p:spPr>
          <a:xfrm>
            <a:off x="289236" y="3436261"/>
            <a:ext cx="2963524" cy="3108543"/>
          </a:xfrm>
          <a:prstGeom prst="rect">
            <a:avLst/>
          </a:prstGeom>
          <a:solidFill>
            <a:schemeClr val="bg1"/>
          </a:solidFill>
          <a:ln>
            <a:solidFill>
              <a:schemeClr val="tx1"/>
            </a:solidFill>
          </a:ln>
        </p:spPr>
        <p:txBody>
          <a:bodyPr wrap="square" rtlCol="0">
            <a:spAutoFit/>
          </a:bodyPr>
          <a:lstStyle/>
          <a:p>
            <a:r>
              <a:rPr lang="en-US" sz="1400" b="1" dirty="0"/>
              <a:t>English</a:t>
            </a:r>
          </a:p>
          <a:p>
            <a:r>
              <a:rPr lang="en-GB" sz="1400" u="sng" dirty="0"/>
              <a:t>Recount - letter</a:t>
            </a:r>
          </a:p>
          <a:p>
            <a:r>
              <a:rPr lang="en-GB" sz="1400" dirty="0"/>
              <a:t>We will be learning about recount letters this half term, focusing on the text-specific features and writing about our own adaptation of an Ancient Greek myth.</a:t>
            </a:r>
          </a:p>
          <a:p>
            <a:endParaRPr lang="en-GB" sz="1400" u="sng" dirty="0"/>
          </a:p>
          <a:p>
            <a:r>
              <a:rPr lang="en-GB" sz="1400" u="sng" dirty="0"/>
              <a:t>Instructions</a:t>
            </a:r>
          </a:p>
          <a:p>
            <a:r>
              <a:rPr lang="en-GB" sz="1400" dirty="0"/>
              <a:t>We will be learning about instructions texts this half term, focusing on the text-specific features and writing about how to slay an Ancient Greek mythical creature.</a:t>
            </a:r>
          </a:p>
        </p:txBody>
      </p:sp>
      <p:sp>
        <p:nvSpPr>
          <p:cNvPr id="6" name="TextBox 5">
            <a:extLst>
              <a:ext uri="{FF2B5EF4-FFF2-40B4-BE49-F238E27FC236}">
                <a16:creationId xmlns:a16="http://schemas.microsoft.com/office/drawing/2014/main" id="{F6335929-E68B-2855-9F6C-D4C018471A8F}"/>
              </a:ext>
            </a:extLst>
          </p:cNvPr>
          <p:cNvSpPr txBox="1"/>
          <p:nvPr/>
        </p:nvSpPr>
        <p:spPr>
          <a:xfrm>
            <a:off x="8975953" y="4077984"/>
            <a:ext cx="2786231" cy="2246769"/>
          </a:xfrm>
          <a:prstGeom prst="rect">
            <a:avLst/>
          </a:prstGeom>
          <a:solidFill>
            <a:schemeClr val="bg1"/>
          </a:solidFill>
          <a:ln>
            <a:solidFill>
              <a:schemeClr val="tx1"/>
            </a:solidFill>
          </a:ln>
        </p:spPr>
        <p:txBody>
          <a:bodyPr wrap="square" rtlCol="0">
            <a:spAutoFit/>
          </a:bodyPr>
          <a:lstStyle/>
          <a:p>
            <a:r>
              <a:rPr lang="en-US" sz="1400" b="1" dirty="0"/>
              <a:t>Inquiry</a:t>
            </a:r>
          </a:p>
          <a:p>
            <a:r>
              <a:rPr lang="en-US" sz="1400" dirty="0"/>
              <a:t>Our inquiry will be focused on Ancient Greece by learning about human and physical features of geography. We will be asking and answering questions about the human and physical characteristics of Ancient Greece, as well as explaining our own views of Ancient Greece and its features.</a:t>
            </a:r>
            <a:endParaRPr lang="en-GB" sz="1400" dirty="0"/>
          </a:p>
        </p:txBody>
      </p:sp>
      <p:sp>
        <p:nvSpPr>
          <p:cNvPr id="7" name="TextBox 6">
            <a:extLst>
              <a:ext uri="{FF2B5EF4-FFF2-40B4-BE49-F238E27FC236}">
                <a16:creationId xmlns:a16="http://schemas.microsoft.com/office/drawing/2014/main" id="{5C348578-5F27-2043-D14D-77672FFB6FE3}"/>
              </a:ext>
            </a:extLst>
          </p:cNvPr>
          <p:cNvSpPr txBox="1"/>
          <p:nvPr/>
        </p:nvSpPr>
        <p:spPr>
          <a:xfrm>
            <a:off x="415419" y="409575"/>
            <a:ext cx="2886075" cy="2462213"/>
          </a:xfrm>
          <a:prstGeom prst="rect">
            <a:avLst/>
          </a:prstGeom>
          <a:solidFill>
            <a:schemeClr val="bg1"/>
          </a:solidFill>
          <a:ln>
            <a:solidFill>
              <a:schemeClr val="tx1"/>
            </a:solidFill>
          </a:ln>
        </p:spPr>
        <p:txBody>
          <a:bodyPr wrap="square" rtlCol="0">
            <a:spAutoFit/>
          </a:bodyPr>
          <a:lstStyle/>
          <a:p>
            <a:r>
              <a:rPr lang="en-US" sz="1400" b="1" dirty="0"/>
              <a:t>Computing and Art</a:t>
            </a:r>
          </a:p>
          <a:p>
            <a:r>
              <a:rPr lang="en-US" sz="1400" dirty="0"/>
              <a:t>We will be learning to draw using pencils and on iPads this half term, learning to sketch and to draw Ancient Greek mythical creatures on Procreate – a digital art tool.</a:t>
            </a:r>
          </a:p>
          <a:p>
            <a:endParaRPr lang="en-US" sz="1400" dirty="0"/>
          </a:p>
          <a:p>
            <a:r>
              <a:rPr lang="en-US" sz="1400" b="1" dirty="0"/>
              <a:t>French</a:t>
            </a:r>
          </a:p>
          <a:p>
            <a:r>
              <a:rPr lang="en-US" sz="1400" dirty="0"/>
              <a:t>We will be learning the letters of the alphabet and numbers from 0 to 20 in French this half term.</a:t>
            </a:r>
          </a:p>
        </p:txBody>
      </p:sp>
      <p:sp>
        <p:nvSpPr>
          <p:cNvPr id="8" name="TextBox 7">
            <a:extLst>
              <a:ext uri="{FF2B5EF4-FFF2-40B4-BE49-F238E27FC236}">
                <a16:creationId xmlns:a16="http://schemas.microsoft.com/office/drawing/2014/main" id="{625BE3D8-484A-BE7B-2ABB-DE898E7A7C0A}"/>
              </a:ext>
            </a:extLst>
          </p:cNvPr>
          <p:cNvSpPr txBox="1"/>
          <p:nvPr/>
        </p:nvSpPr>
        <p:spPr>
          <a:xfrm>
            <a:off x="8876110" y="428625"/>
            <a:ext cx="2886075" cy="2462213"/>
          </a:xfrm>
          <a:prstGeom prst="rect">
            <a:avLst/>
          </a:prstGeom>
          <a:solidFill>
            <a:schemeClr val="bg1"/>
          </a:solidFill>
          <a:ln>
            <a:solidFill>
              <a:schemeClr val="tx1"/>
            </a:solidFill>
          </a:ln>
        </p:spPr>
        <p:txBody>
          <a:bodyPr wrap="square" rtlCol="0">
            <a:spAutoFit/>
          </a:bodyPr>
          <a:lstStyle/>
          <a:p>
            <a:r>
              <a:rPr lang="en-US" sz="1400" b="1" dirty="0"/>
              <a:t>PE</a:t>
            </a:r>
          </a:p>
          <a:p>
            <a:r>
              <a:rPr lang="en-US" sz="1400" u="sng" dirty="0"/>
              <a:t>Basketball and Rugby </a:t>
            </a:r>
          </a:p>
          <a:p>
            <a:r>
              <a:rPr lang="en-US" sz="1400" dirty="0"/>
              <a:t>We will focus on Basketball and Rugby this half term, by following the rules of the games and playing fairly, maintaining possession of a ball with our hands, passing to teammates at appropriate times, dribbling, shooting, leading others and how to act as a respectful team member.</a:t>
            </a:r>
            <a:endParaRPr lang="en-US" sz="1400" u="sng" dirty="0"/>
          </a:p>
        </p:txBody>
      </p:sp>
      <p:sp>
        <p:nvSpPr>
          <p:cNvPr id="9" name="TextBox 8">
            <a:extLst>
              <a:ext uri="{FF2B5EF4-FFF2-40B4-BE49-F238E27FC236}">
                <a16:creationId xmlns:a16="http://schemas.microsoft.com/office/drawing/2014/main" id="{0E75C00F-B159-D1A3-BCF7-DD0475FE53AF}"/>
              </a:ext>
            </a:extLst>
          </p:cNvPr>
          <p:cNvSpPr txBox="1"/>
          <p:nvPr/>
        </p:nvSpPr>
        <p:spPr>
          <a:xfrm>
            <a:off x="4292196" y="2524228"/>
            <a:ext cx="3607593" cy="1354217"/>
          </a:xfrm>
          <a:prstGeom prst="rect">
            <a:avLst/>
          </a:prstGeom>
          <a:solidFill>
            <a:schemeClr val="bg1"/>
          </a:solidFill>
          <a:ln>
            <a:solidFill>
              <a:schemeClr val="tx1"/>
            </a:solidFill>
          </a:ln>
        </p:spPr>
        <p:txBody>
          <a:bodyPr wrap="square" rtlCol="0">
            <a:spAutoFit/>
          </a:bodyPr>
          <a:lstStyle/>
          <a:p>
            <a:pPr algn="ctr"/>
            <a:r>
              <a:rPr lang="en-GB" sz="2800" dirty="0"/>
              <a:t>Ancient Greece</a:t>
            </a:r>
          </a:p>
          <a:p>
            <a:pPr algn="ctr"/>
            <a:endParaRPr lang="en-GB" dirty="0"/>
          </a:p>
          <a:p>
            <a:pPr algn="ctr"/>
            <a:r>
              <a:rPr lang="en-GB" dirty="0"/>
              <a:t>What were the greatest achievements of Ancient Greece?</a:t>
            </a:r>
          </a:p>
        </p:txBody>
      </p:sp>
      <p:sp>
        <p:nvSpPr>
          <p:cNvPr id="10" name="TextBox 9">
            <a:extLst>
              <a:ext uri="{FF2B5EF4-FFF2-40B4-BE49-F238E27FC236}">
                <a16:creationId xmlns:a16="http://schemas.microsoft.com/office/drawing/2014/main" id="{FE8AFAC0-BB7B-FFFE-65D5-03E2B876AE14}"/>
              </a:ext>
            </a:extLst>
          </p:cNvPr>
          <p:cNvSpPr txBox="1"/>
          <p:nvPr/>
        </p:nvSpPr>
        <p:spPr>
          <a:xfrm>
            <a:off x="3676649" y="545871"/>
            <a:ext cx="2228850" cy="1384995"/>
          </a:xfrm>
          <a:prstGeom prst="rect">
            <a:avLst/>
          </a:prstGeom>
          <a:solidFill>
            <a:schemeClr val="bg1"/>
          </a:solidFill>
          <a:ln>
            <a:solidFill>
              <a:schemeClr val="tx1"/>
            </a:solidFill>
          </a:ln>
        </p:spPr>
        <p:txBody>
          <a:bodyPr wrap="square" rtlCol="0">
            <a:spAutoFit/>
          </a:bodyPr>
          <a:lstStyle/>
          <a:p>
            <a:r>
              <a:rPr lang="en-US" sz="1400" b="1" dirty="0"/>
              <a:t>Maths</a:t>
            </a:r>
          </a:p>
          <a:p>
            <a:r>
              <a:rPr lang="en-US" sz="1400" dirty="0"/>
              <a:t>We will be focusing on multiplicative reasoning, geometric reasoning, number sense and additive reasoning.</a:t>
            </a:r>
            <a:endParaRPr lang="en-GB" sz="1400" dirty="0"/>
          </a:p>
        </p:txBody>
      </p:sp>
      <p:sp>
        <p:nvSpPr>
          <p:cNvPr id="12" name="TextBox 11">
            <a:extLst>
              <a:ext uri="{FF2B5EF4-FFF2-40B4-BE49-F238E27FC236}">
                <a16:creationId xmlns:a16="http://schemas.microsoft.com/office/drawing/2014/main" id="{4CE2AEC5-CD08-521F-53FA-965DEA97186E}"/>
              </a:ext>
            </a:extLst>
          </p:cNvPr>
          <p:cNvSpPr txBox="1"/>
          <p:nvPr/>
        </p:nvSpPr>
        <p:spPr>
          <a:xfrm>
            <a:off x="6095985" y="488179"/>
            <a:ext cx="2604005" cy="1600438"/>
          </a:xfrm>
          <a:prstGeom prst="rect">
            <a:avLst/>
          </a:prstGeom>
          <a:solidFill>
            <a:schemeClr val="bg1"/>
          </a:solidFill>
          <a:ln>
            <a:solidFill>
              <a:schemeClr val="tx1"/>
            </a:solidFill>
          </a:ln>
        </p:spPr>
        <p:txBody>
          <a:bodyPr wrap="square" rtlCol="0">
            <a:spAutoFit/>
          </a:bodyPr>
          <a:lstStyle/>
          <a:p>
            <a:r>
              <a:rPr lang="en-US" sz="1400" b="1" dirty="0"/>
              <a:t>PSHE/RSE</a:t>
            </a:r>
          </a:p>
          <a:p>
            <a:r>
              <a:rPr lang="en-US" sz="1400" dirty="0"/>
              <a:t>Our big question for PSHE this half term is ‘Should I always trust my friends?’, in which we will explore the dynamics of friendships and the importance of building and </a:t>
            </a:r>
            <a:r>
              <a:rPr lang="en-US" sz="1400"/>
              <a:t>respecting trust.</a:t>
            </a:r>
            <a:endParaRPr lang="en-US" sz="1400" dirty="0"/>
          </a:p>
        </p:txBody>
      </p:sp>
      <p:sp>
        <p:nvSpPr>
          <p:cNvPr id="13" name="TextBox 12">
            <a:extLst>
              <a:ext uri="{FF2B5EF4-FFF2-40B4-BE49-F238E27FC236}">
                <a16:creationId xmlns:a16="http://schemas.microsoft.com/office/drawing/2014/main" id="{A51C24F9-9CFC-E9B2-852A-535B2D39D571}"/>
              </a:ext>
            </a:extLst>
          </p:cNvPr>
          <p:cNvSpPr txBox="1"/>
          <p:nvPr/>
        </p:nvSpPr>
        <p:spPr>
          <a:xfrm>
            <a:off x="3441471" y="4127837"/>
            <a:ext cx="2943765" cy="2462213"/>
          </a:xfrm>
          <a:prstGeom prst="rect">
            <a:avLst/>
          </a:prstGeom>
          <a:solidFill>
            <a:schemeClr val="bg1"/>
          </a:solidFill>
          <a:ln>
            <a:solidFill>
              <a:schemeClr val="tx1"/>
            </a:solidFill>
          </a:ln>
        </p:spPr>
        <p:txBody>
          <a:bodyPr wrap="square" rtlCol="0">
            <a:spAutoFit/>
          </a:bodyPr>
          <a:lstStyle/>
          <a:p>
            <a:r>
              <a:rPr lang="en-US" sz="1400" b="1" dirty="0"/>
              <a:t>RE</a:t>
            </a:r>
          </a:p>
          <a:p>
            <a:r>
              <a:rPr lang="en-US" sz="1400" dirty="0"/>
              <a:t>We will be learning about Judaism this half term, striving to answer the question, ‘How do festivals and family life show what matters to Jewish people?’</a:t>
            </a:r>
          </a:p>
          <a:p>
            <a:r>
              <a:rPr lang="en-US" sz="1400" b="1" dirty="0"/>
              <a:t>Music</a:t>
            </a:r>
          </a:p>
          <a:p>
            <a:r>
              <a:rPr lang="en-US" sz="1400" dirty="0"/>
              <a:t>We will be learning to perform Music this half term by practicing and performing the songs in our Christmas production.</a:t>
            </a:r>
          </a:p>
        </p:txBody>
      </p:sp>
      <p:sp>
        <p:nvSpPr>
          <p:cNvPr id="14" name="TextBox 13">
            <a:extLst>
              <a:ext uri="{FF2B5EF4-FFF2-40B4-BE49-F238E27FC236}">
                <a16:creationId xmlns:a16="http://schemas.microsoft.com/office/drawing/2014/main" id="{F35AC9F8-1169-F918-88A2-CE2F17ACC27A}"/>
              </a:ext>
            </a:extLst>
          </p:cNvPr>
          <p:cNvSpPr txBox="1"/>
          <p:nvPr/>
        </p:nvSpPr>
        <p:spPr>
          <a:xfrm>
            <a:off x="6552904" y="4769383"/>
            <a:ext cx="2268141" cy="1169551"/>
          </a:xfrm>
          <a:prstGeom prst="rect">
            <a:avLst/>
          </a:prstGeom>
          <a:solidFill>
            <a:schemeClr val="bg1"/>
          </a:solidFill>
          <a:ln>
            <a:solidFill>
              <a:schemeClr val="tx1"/>
            </a:solidFill>
          </a:ln>
        </p:spPr>
        <p:txBody>
          <a:bodyPr wrap="square" rtlCol="0">
            <a:spAutoFit/>
          </a:bodyPr>
          <a:lstStyle/>
          <a:p>
            <a:r>
              <a:rPr lang="en-US" sz="1400" b="1" dirty="0"/>
              <a:t>Science</a:t>
            </a:r>
          </a:p>
          <a:p>
            <a:r>
              <a:rPr lang="en-US" sz="1400" dirty="0"/>
              <a:t>We will be understanding light and seeing this half term, striving to answer the question, ‘What is light?’</a:t>
            </a:r>
          </a:p>
        </p:txBody>
      </p:sp>
    </p:spTree>
    <p:extLst>
      <p:ext uri="{BB962C8B-B14F-4D97-AF65-F5344CB8AC3E}">
        <p14:creationId xmlns:p14="http://schemas.microsoft.com/office/powerpoint/2010/main" val="37897008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3750d7c-52d2-4e35-aa1c-1eee1d2cb046" xsi:nil="true"/>
    <lcf76f155ced4ddcb4097134ff3c332f xmlns="02554ba8-ad00-4710-8db7-9c07da708a90">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2B58CB86963BF45ACB49E60A444DA84" ma:contentTypeVersion="14" ma:contentTypeDescription="Create a new document." ma:contentTypeScope="" ma:versionID="d93e144e4fee8e81388a93a51af6d7cc">
  <xsd:schema xmlns:xsd="http://www.w3.org/2001/XMLSchema" xmlns:xs="http://www.w3.org/2001/XMLSchema" xmlns:p="http://schemas.microsoft.com/office/2006/metadata/properties" xmlns:ns2="02554ba8-ad00-4710-8db7-9c07da708a90" xmlns:ns3="c3750d7c-52d2-4e35-aa1c-1eee1d2cb046" targetNamespace="http://schemas.microsoft.com/office/2006/metadata/properties" ma:root="true" ma:fieldsID="0cb391badb01e51f0001671b21f9e419" ns2:_="" ns3:_="">
    <xsd:import namespace="02554ba8-ad00-4710-8db7-9c07da708a90"/>
    <xsd:import namespace="c3750d7c-52d2-4e35-aa1c-1eee1d2cb046"/>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554ba8-ad00-4710-8db7-9c07da708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08094b6-c376-40f7-8aa8-abcd29f2cf19"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3750d7c-52d2-4e35-aa1c-1eee1d2cb04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45cc09bf-0f5c-4b0f-87e5-eb4c2190f2c4}" ma:internalName="TaxCatchAll" ma:showField="CatchAllData" ma:web="c3750d7c-52d2-4e35-aa1c-1eee1d2cb046">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8931A4C-FBF5-491B-B9BA-811F134751F6}">
  <ds:schemaRefs>
    <ds:schemaRef ds:uri="http://schemas.microsoft.com/sharepoint/v3/contenttype/forms"/>
  </ds:schemaRefs>
</ds:datastoreItem>
</file>

<file path=customXml/itemProps2.xml><?xml version="1.0" encoding="utf-8"?>
<ds:datastoreItem xmlns:ds="http://schemas.openxmlformats.org/officeDocument/2006/customXml" ds:itemID="{2FE9784A-B9AB-4281-AFDB-5FB0D498AB30}">
  <ds:schemaRefs>
    <ds:schemaRef ds:uri="http://schemas.microsoft.com/office/2006/metadata/properties"/>
    <ds:schemaRef ds:uri="http://schemas.microsoft.com/office/infopath/2007/PartnerControls"/>
    <ds:schemaRef ds:uri="c3750d7c-52d2-4e35-aa1c-1eee1d2cb046"/>
    <ds:schemaRef ds:uri="02554ba8-ad00-4710-8db7-9c07da708a90"/>
  </ds:schemaRefs>
</ds:datastoreItem>
</file>

<file path=customXml/itemProps3.xml><?xml version="1.0" encoding="utf-8"?>
<ds:datastoreItem xmlns:ds="http://schemas.openxmlformats.org/officeDocument/2006/customXml" ds:itemID="{0FB54344-7E60-442E-8425-4CD21EC2DA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554ba8-ad00-4710-8db7-9c07da708a90"/>
    <ds:schemaRef ds:uri="c3750d7c-52d2-4e35-aa1c-1eee1d2cb0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41844</TotalTime>
  <Words>370</Words>
  <Application>Microsoft Office PowerPoint</Application>
  <PresentationFormat>Widescreen</PresentationFormat>
  <Paragraphs>29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Lewis Hemsley</dc:creator>
  <cp:lastModifiedBy>Lewis Hemsley</cp:lastModifiedBy>
  <cp:revision>3</cp:revision>
  <dcterms:created xsi:type="dcterms:W3CDTF">2022-10-19T15:29:03Z</dcterms:created>
  <dcterms:modified xsi:type="dcterms:W3CDTF">2024-11-03T20:30:50Z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0x01010092B58CB86963BF45ACB49E60A444DA84</vt:lpwstr>
  </property>
  <property fmtid="{D5CDD505-2E9C-101B-9397-08002B2CF9AE}" pid="3" name="MediaServiceImageTags">
    <vt:lpwstr/>
  </property>
</Properties>
</file>