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A8AF-4077-5E08-DB4C-9D4B2D5FC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7A435-81DF-7626-445D-7875C7C7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D5AA04-316F-0CC2-7208-CF57870827C9}"/>
              </a:ext>
            </a:extLst>
          </p:cNvPr>
          <p:cNvSpPr>
            <a:spLocks noGrp="1"/>
          </p:cNvSpPr>
          <p:nvPr>
            <p:ph type="dt" sz="half" idx="10"/>
          </p:nvPr>
        </p:nvSpPr>
        <p:spPr/>
        <p:txBody>
          <a:bodyPr/>
          <a:lstStyle/>
          <a:p>
            <a:fld id="{4C82A7B5-D0AC-442A-9C7A-59360E5A3AAF}" type="datetimeFigureOut">
              <a:rPr lang="en-GB" smtClean="0"/>
              <a:t>12/02/2025</a:t>
            </a:fld>
            <a:endParaRPr lang="en-GB"/>
          </a:p>
        </p:txBody>
      </p:sp>
      <p:sp>
        <p:nvSpPr>
          <p:cNvPr id="5" name="Footer Placeholder 4">
            <a:extLst>
              <a:ext uri="{FF2B5EF4-FFF2-40B4-BE49-F238E27FC236}">
                <a16:creationId xmlns:a16="http://schemas.microsoft.com/office/drawing/2014/main" id="{3B6DFD99-8257-DAF7-3A65-876449B92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F4D7-803E-C79F-DAD7-D7796CCFD5BA}"/>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5549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4C5-874E-2818-C582-A854886D6A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5C5B6E-8ABA-8774-CA59-C94A6B3A3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EF5F3-2ECA-D622-9CF2-3CE69915C82E}"/>
              </a:ext>
            </a:extLst>
          </p:cNvPr>
          <p:cNvSpPr>
            <a:spLocks noGrp="1"/>
          </p:cNvSpPr>
          <p:nvPr>
            <p:ph type="dt" sz="half" idx="10"/>
          </p:nvPr>
        </p:nvSpPr>
        <p:spPr/>
        <p:txBody>
          <a:bodyPr/>
          <a:lstStyle/>
          <a:p>
            <a:fld id="{4C82A7B5-D0AC-442A-9C7A-59360E5A3AAF}" type="datetimeFigureOut">
              <a:rPr lang="en-GB" smtClean="0"/>
              <a:t>12/02/2025</a:t>
            </a:fld>
            <a:endParaRPr lang="en-GB"/>
          </a:p>
        </p:txBody>
      </p:sp>
      <p:sp>
        <p:nvSpPr>
          <p:cNvPr id="5" name="Footer Placeholder 4">
            <a:extLst>
              <a:ext uri="{FF2B5EF4-FFF2-40B4-BE49-F238E27FC236}">
                <a16:creationId xmlns:a16="http://schemas.microsoft.com/office/drawing/2014/main" id="{93CFEDD7-9730-3001-5859-BFA934957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CF061-394E-F878-548D-2581300F2742}"/>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3356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9A21E-A3BC-8D00-1252-D208E443D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DD364-0635-0802-D211-96E567F91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58419-012A-49E6-93A1-9A974B3E2CE4}"/>
              </a:ext>
            </a:extLst>
          </p:cNvPr>
          <p:cNvSpPr>
            <a:spLocks noGrp="1"/>
          </p:cNvSpPr>
          <p:nvPr>
            <p:ph type="dt" sz="half" idx="10"/>
          </p:nvPr>
        </p:nvSpPr>
        <p:spPr/>
        <p:txBody>
          <a:bodyPr/>
          <a:lstStyle/>
          <a:p>
            <a:fld id="{4C82A7B5-D0AC-442A-9C7A-59360E5A3AAF}" type="datetimeFigureOut">
              <a:rPr lang="en-GB" smtClean="0"/>
              <a:t>12/02/2025</a:t>
            </a:fld>
            <a:endParaRPr lang="en-GB"/>
          </a:p>
        </p:txBody>
      </p:sp>
      <p:sp>
        <p:nvSpPr>
          <p:cNvPr id="5" name="Footer Placeholder 4">
            <a:extLst>
              <a:ext uri="{FF2B5EF4-FFF2-40B4-BE49-F238E27FC236}">
                <a16:creationId xmlns:a16="http://schemas.microsoft.com/office/drawing/2014/main" id="{05BFFC53-591C-ADA8-5F0F-954CD9800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2719C-9875-F932-1286-904F11D42EE1}"/>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1866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D8A3-7080-F35C-C6EA-48447A2EA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88C24-B3C9-60CA-17C7-647B3F6A9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3F8B4-1932-6AC5-7024-770C1D9C7D1A}"/>
              </a:ext>
            </a:extLst>
          </p:cNvPr>
          <p:cNvSpPr>
            <a:spLocks noGrp="1"/>
          </p:cNvSpPr>
          <p:nvPr>
            <p:ph type="dt" sz="half" idx="10"/>
          </p:nvPr>
        </p:nvSpPr>
        <p:spPr/>
        <p:txBody>
          <a:bodyPr/>
          <a:lstStyle/>
          <a:p>
            <a:fld id="{4C82A7B5-D0AC-442A-9C7A-59360E5A3AAF}" type="datetimeFigureOut">
              <a:rPr lang="en-GB" smtClean="0"/>
              <a:t>12/02/2025</a:t>
            </a:fld>
            <a:endParaRPr lang="en-GB"/>
          </a:p>
        </p:txBody>
      </p:sp>
      <p:sp>
        <p:nvSpPr>
          <p:cNvPr id="5" name="Footer Placeholder 4">
            <a:extLst>
              <a:ext uri="{FF2B5EF4-FFF2-40B4-BE49-F238E27FC236}">
                <a16:creationId xmlns:a16="http://schemas.microsoft.com/office/drawing/2014/main" id="{788547B4-FDC3-08FD-AED4-28D159542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C215A-2A41-CB32-57CF-FF41EA85D4F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9212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1366-259A-6E04-77AC-887BF82FBC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696296-2886-804A-244B-31D1D21F6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D000-EEC3-2779-CD8C-224688849295}"/>
              </a:ext>
            </a:extLst>
          </p:cNvPr>
          <p:cNvSpPr>
            <a:spLocks noGrp="1"/>
          </p:cNvSpPr>
          <p:nvPr>
            <p:ph type="dt" sz="half" idx="10"/>
          </p:nvPr>
        </p:nvSpPr>
        <p:spPr/>
        <p:txBody>
          <a:bodyPr/>
          <a:lstStyle/>
          <a:p>
            <a:fld id="{4C82A7B5-D0AC-442A-9C7A-59360E5A3AAF}" type="datetimeFigureOut">
              <a:rPr lang="en-GB" smtClean="0"/>
              <a:t>12/02/2025</a:t>
            </a:fld>
            <a:endParaRPr lang="en-GB"/>
          </a:p>
        </p:txBody>
      </p:sp>
      <p:sp>
        <p:nvSpPr>
          <p:cNvPr id="5" name="Footer Placeholder 4">
            <a:extLst>
              <a:ext uri="{FF2B5EF4-FFF2-40B4-BE49-F238E27FC236}">
                <a16:creationId xmlns:a16="http://schemas.microsoft.com/office/drawing/2014/main" id="{AE3911F5-674C-08F9-A2D3-383DD306F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3933F-65DB-E1CA-783C-87D650F3734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32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BB30-37D2-05A3-C4EB-6AD0124FA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02CE9B-C11D-5211-1592-DE17E958F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92C9FE-885D-BBB8-01BC-17C3D5225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2D846-A5D3-908F-9A56-64D52CE71637}"/>
              </a:ext>
            </a:extLst>
          </p:cNvPr>
          <p:cNvSpPr>
            <a:spLocks noGrp="1"/>
          </p:cNvSpPr>
          <p:nvPr>
            <p:ph type="dt" sz="half" idx="10"/>
          </p:nvPr>
        </p:nvSpPr>
        <p:spPr/>
        <p:txBody>
          <a:bodyPr/>
          <a:lstStyle/>
          <a:p>
            <a:fld id="{4C82A7B5-D0AC-442A-9C7A-59360E5A3AAF}" type="datetimeFigureOut">
              <a:rPr lang="en-GB" smtClean="0"/>
              <a:t>12/02/2025</a:t>
            </a:fld>
            <a:endParaRPr lang="en-GB"/>
          </a:p>
        </p:txBody>
      </p:sp>
      <p:sp>
        <p:nvSpPr>
          <p:cNvPr id="6" name="Footer Placeholder 5">
            <a:extLst>
              <a:ext uri="{FF2B5EF4-FFF2-40B4-BE49-F238E27FC236}">
                <a16:creationId xmlns:a16="http://schemas.microsoft.com/office/drawing/2014/main" id="{661795CD-8946-AB5A-A9C8-A5C9AE34E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A1460-F25C-FE48-6793-A65265A40A85}"/>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82330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E67E-D836-1CBD-B64A-36E9B74A3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E6347B-FC86-E4BE-6C1E-4EF9200CC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B5081-18FA-0AC3-D276-31CB786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C73C5-A5A2-0383-DA48-5C60F1394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3135E-DAAC-45EA-92AD-5C3CB29CC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2138A1-74B6-85DE-C3A0-566E94A4EBB1}"/>
              </a:ext>
            </a:extLst>
          </p:cNvPr>
          <p:cNvSpPr>
            <a:spLocks noGrp="1"/>
          </p:cNvSpPr>
          <p:nvPr>
            <p:ph type="dt" sz="half" idx="10"/>
          </p:nvPr>
        </p:nvSpPr>
        <p:spPr/>
        <p:txBody>
          <a:bodyPr/>
          <a:lstStyle/>
          <a:p>
            <a:fld id="{4C82A7B5-D0AC-442A-9C7A-59360E5A3AAF}" type="datetimeFigureOut">
              <a:rPr lang="en-GB" smtClean="0"/>
              <a:t>12/02/2025</a:t>
            </a:fld>
            <a:endParaRPr lang="en-GB"/>
          </a:p>
        </p:txBody>
      </p:sp>
      <p:sp>
        <p:nvSpPr>
          <p:cNvPr id="8" name="Footer Placeholder 7">
            <a:extLst>
              <a:ext uri="{FF2B5EF4-FFF2-40B4-BE49-F238E27FC236}">
                <a16:creationId xmlns:a16="http://schemas.microsoft.com/office/drawing/2014/main" id="{D2C41D3D-4451-05E4-6834-ABF437582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3AC264-39A6-F3CC-A411-65FFC302FF9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810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140F-5E86-C5FB-D806-2AD509E462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8E26F-0C1B-CDF9-FCA7-3DB7BC5427CD}"/>
              </a:ext>
            </a:extLst>
          </p:cNvPr>
          <p:cNvSpPr>
            <a:spLocks noGrp="1"/>
          </p:cNvSpPr>
          <p:nvPr>
            <p:ph type="dt" sz="half" idx="10"/>
          </p:nvPr>
        </p:nvSpPr>
        <p:spPr/>
        <p:txBody>
          <a:bodyPr/>
          <a:lstStyle/>
          <a:p>
            <a:fld id="{4C82A7B5-D0AC-442A-9C7A-59360E5A3AAF}" type="datetimeFigureOut">
              <a:rPr lang="en-GB" smtClean="0"/>
              <a:t>12/02/2025</a:t>
            </a:fld>
            <a:endParaRPr lang="en-GB"/>
          </a:p>
        </p:txBody>
      </p:sp>
      <p:sp>
        <p:nvSpPr>
          <p:cNvPr id="4" name="Footer Placeholder 3">
            <a:extLst>
              <a:ext uri="{FF2B5EF4-FFF2-40B4-BE49-F238E27FC236}">
                <a16:creationId xmlns:a16="http://schemas.microsoft.com/office/drawing/2014/main" id="{42EC2726-229C-0792-B191-78FC251903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52BD5-8622-BB8D-364E-A3B5961BAFA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09958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D35DE-8DB9-4638-67F0-368AA99E2CB7}"/>
              </a:ext>
            </a:extLst>
          </p:cNvPr>
          <p:cNvSpPr>
            <a:spLocks noGrp="1"/>
          </p:cNvSpPr>
          <p:nvPr>
            <p:ph type="dt" sz="half" idx="10"/>
          </p:nvPr>
        </p:nvSpPr>
        <p:spPr/>
        <p:txBody>
          <a:bodyPr/>
          <a:lstStyle/>
          <a:p>
            <a:fld id="{4C82A7B5-D0AC-442A-9C7A-59360E5A3AAF}" type="datetimeFigureOut">
              <a:rPr lang="en-GB" smtClean="0"/>
              <a:t>12/02/2025</a:t>
            </a:fld>
            <a:endParaRPr lang="en-GB"/>
          </a:p>
        </p:txBody>
      </p:sp>
      <p:sp>
        <p:nvSpPr>
          <p:cNvPr id="3" name="Footer Placeholder 2">
            <a:extLst>
              <a:ext uri="{FF2B5EF4-FFF2-40B4-BE49-F238E27FC236}">
                <a16:creationId xmlns:a16="http://schemas.microsoft.com/office/drawing/2014/main" id="{1DA7F396-62FE-CD56-4BBF-129AB8E37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D73768-01DF-3439-CC3C-87982089319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10489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C7CC-CCB0-9768-47E7-780996279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34B1B-283F-0B83-EAA0-7FC46BE73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E39A7D-2963-CB0A-741B-9C14AE7CC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EDA7-BAF4-B6E7-1CDF-3219F8E8C7D4}"/>
              </a:ext>
            </a:extLst>
          </p:cNvPr>
          <p:cNvSpPr>
            <a:spLocks noGrp="1"/>
          </p:cNvSpPr>
          <p:nvPr>
            <p:ph type="dt" sz="half" idx="10"/>
          </p:nvPr>
        </p:nvSpPr>
        <p:spPr/>
        <p:txBody>
          <a:bodyPr/>
          <a:lstStyle/>
          <a:p>
            <a:fld id="{4C82A7B5-D0AC-442A-9C7A-59360E5A3AAF}" type="datetimeFigureOut">
              <a:rPr lang="en-GB" smtClean="0"/>
              <a:t>12/02/2025</a:t>
            </a:fld>
            <a:endParaRPr lang="en-GB"/>
          </a:p>
        </p:txBody>
      </p:sp>
      <p:sp>
        <p:nvSpPr>
          <p:cNvPr id="6" name="Footer Placeholder 5">
            <a:extLst>
              <a:ext uri="{FF2B5EF4-FFF2-40B4-BE49-F238E27FC236}">
                <a16:creationId xmlns:a16="http://schemas.microsoft.com/office/drawing/2014/main" id="{DE70EB34-DA63-B840-4CB4-22BD5608C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7F353-F6DA-4241-A038-534FA8E283B9}"/>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1791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E8F8-C223-35B5-24B6-C352BFB74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49B13-4BDD-D1F1-85B1-F83AE59C5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F93EFE-4121-C885-8F95-7815A0AC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4B31-6927-0435-B231-86C8A63EF4B3}"/>
              </a:ext>
            </a:extLst>
          </p:cNvPr>
          <p:cNvSpPr>
            <a:spLocks noGrp="1"/>
          </p:cNvSpPr>
          <p:nvPr>
            <p:ph type="dt" sz="half" idx="10"/>
          </p:nvPr>
        </p:nvSpPr>
        <p:spPr/>
        <p:txBody>
          <a:bodyPr/>
          <a:lstStyle/>
          <a:p>
            <a:fld id="{4C82A7B5-D0AC-442A-9C7A-59360E5A3AAF}" type="datetimeFigureOut">
              <a:rPr lang="en-GB" smtClean="0"/>
              <a:t>12/02/2025</a:t>
            </a:fld>
            <a:endParaRPr lang="en-GB"/>
          </a:p>
        </p:txBody>
      </p:sp>
      <p:sp>
        <p:nvSpPr>
          <p:cNvPr id="6" name="Footer Placeholder 5">
            <a:extLst>
              <a:ext uri="{FF2B5EF4-FFF2-40B4-BE49-F238E27FC236}">
                <a16:creationId xmlns:a16="http://schemas.microsoft.com/office/drawing/2014/main" id="{55693751-81F4-7C67-05E4-A2674CD63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2BA1B-2D16-EB2D-9233-0A0F8210CD5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2482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38C77-9CF3-46FC-FD0F-7B2C9DA20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C5C7E0-02DA-6D4C-DF3D-F1CD8CCA5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1E6BB-D57D-A91E-52D0-789856AAA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2A7B5-D0AC-442A-9C7A-59360E5A3AAF}" type="datetimeFigureOut">
              <a:rPr lang="en-GB" smtClean="0"/>
              <a:t>12/02/2025</a:t>
            </a:fld>
            <a:endParaRPr lang="en-GB"/>
          </a:p>
        </p:txBody>
      </p:sp>
      <p:sp>
        <p:nvSpPr>
          <p:cNvPr id="5" name="Footer Placeholder 4">
            <a:extLst>
              <a:ext uri="{FF2B5EF4-FFF2-40B4-BE49-F238E27FC236}">
                <a16:creationId xmlns:a16="http://schemas.microsoft.com/office/drawing/2014/main" id="{3592C565-7A35-4588-B5DF-02078276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B5D600-3CB5-53A8-0729-142F5F9C7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A4679-F0C3-4681-AAAA-1877A0EBA93D}" type="slidenum">
              <a:rPr lang="en-GB" smtClean="0"/>
              <a:t>‹#›</a:t>
            </a:fld>
            <a:endParaRPr lang="en-GB"/>
          </a:p>
        </p:txBody>
      </p:sp>
    </p:spTree>
    <p:extLst>
      <p:ext uri="{BB962C8B-B14F-4D97-AF65-F5344CB8AC3E}">
        <p14:creationId xmlns:p14="http://schemas.microsoft.com/office/powerpoint/2010/main" val="162886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51D78F-CCE4-5952-E10F-42221497B410}"/>
              </a:ext>
            </a:extLst>
          </p:cNvPr>
          <p:cNvPicPr>
            <a:picLocks noChangeAspect="1"/>
          </p:cNvPicPr>
          <p:nvPr/>
        </p:nvPicPr>
        <p:blipFill>
          <a:blip r:embed="rId2">
            <a:alphaModFix amt="67000"/>
          </a:blip>
          <a:stretch>
            <a:fillRect/>
          </a:stretch>
        </p:blipFill>
        <p:spPr>
          <a:xfrm>
            <a:off x="6095985" y="3440180"/>
            <a:ext cx="6095985" cy="3447139"/>
          </a:xfrm>
          <a:prstGeom prst="rect">
            <a:avLst/>
          </a:prstGeom>
        </p:spPr>
      </p:pic>
      <p:pic>
        <p:nvPicPr>
          <p:cNvPr id="16" name="Picture 15">
            <a:extLst>
              <a:ext uri="{FF2B5EF4-FFF2-40B4-BE49-F238E27FC236}">
                <a16:creationId xmlns:a16="http://schemas.microsoft.com/office/drawing/2014/main" id="{9AB59C5F-AD53-6F90-9B8B-11DB4FC7E459}"/>
              </a:ext>
            </a:extLst>
          </p:cNvPr>
          <p:cNvPicPr>
            <a:picLocks noChangeAspect="1"/>
          </p:cNvPicPr>
          <p:nvPr/>
        </p:nvPicPr>
        <p:blipFill>
          <a:blip r:embed="rId2">
            <a:alphaModFix amt="67000"/>
          </a:blip>
          <a:stretch>
            <a:fillRect/>
          </a:stretch>
        </p:blipFill>
        <p:spPr>
          <a:xfrm>
            <a:off x="0" y="0"/>
            <a:ext cx="6095985" cy="3447139"/>
          </a:xfrm>
          <a:prstGeom prst="rect">
            <a:avLst/>
          </a:prstGeom>
        </p:spPr>
      </p:pic>
      <p:pic>
        <p:nvPicPr>
          <p:cNvPr id="15" name="Picture 14">
            <a:extLst>
              <a:ext uri="{FF2B5EF4-FFF2-40B4-BE49-F238E27FC236}">
                <a16:creationId xmlns:a16="http://schemas.microsoft.com/office/drawing/2014/main" id="{D00BF23D-DB9E-5C2F-5450-8A7F0068DA10}"/>
              </a:ext>
            </a:extLst>
          </p:cNvPr>
          <p:cNvPicPr>
            <a:picLocks noChangeAspect="1"/>
          </p:cNvPicPr>
          <p:nvPr/>
        </p:nvPicPr>
        <p:blipFill>
          <a:blip r:embed="rId2">
            <a:alphaModFix amt="67000"/>
          </a:blip>
          <a:stretch>
            <a:fillRect/>
          </a:stretch>
        </p:blipFill>
        <p:spPr>
          <a:xfrm>
            <a:off x="6096015" y="0"/>
            <a:ext cx="6095985" cy="3447139"/>
          </a:xfrm>
          <a:prstGeom prst="rect">
            <a:avLst/>
          </a:prstGeom>
        </p:spPr>
      </p:pic>
      <p:pic>
        <p:nvPicPr>
          <p:cNvPr id="2" name="Picture 1">
            <a:extLst>
              <a:ext uri="{FF2B5EF4-FFF2-40B4-BE49-F238E27FC236}">
                <a16:creationId xmlns:a16="http://schemas.microsoft.com/office/drawing/2014/main" id="{67A5A821-699A-EC8A-A059-2E79909A0B3D}"/>
              </a:ext>
            </a:extLst>
          </p:cNvPr>
          <p:cNvPicPr>
            <a:picLocks noChangeAspect="1"/>
          </p:cNvPicPr>
          <p:nvPr/>
        </p:nvPicPr>
        <p:blipFill>
          <a:blip r:embed="rId2">
            <a:alphaModFix amt="67000"/>
          </a:blip>
          <a:stretch>
            <a:fillRect/>
          </a:stretch>
        </p:blipFill>
        <p:spPr>
          <a:xfrm>
            <a:off x="0" y="3447139"/>
            <a:ext cx="6095985" cy="3447139"/>
          </a:xfrm>
          <a:prstGeom prst="rect">
            <a:avLst/>
          </a:prstGeom>
        </p:spPr>
      </p:pic>
      <p:sp>
        <p:nvSpPr>
          <p:cNvPr id="5" name="TextBox 4">
            <a:extLst>
              <a:ext uri="{FF2B5EF4-FFF2-40B4-BE49-F238E27FC236}">
                <a16:creationId xmlns:a16="http://schemas.microsoft.com/office/drawing/2014/main" id="{22510AAE-3E55-F361-57CE-97094C9BA256}"/>
              </a:ext>
            </a:extLst>
          </p:cNvPr>
          <p:cNvSpPr txBox="1"/>
          <p:nvPr/>
        </p:nvSpPr>
        <p:spPr>
          <a:xfrm>
            <a:off x="306820" y="3339049"/>
            <a:ext cx="2963524" cy="3108543"/>
          </a:xfrm>
          <a:prstGeom prst="rect">
            <a:avLst/>
          </a:prstGeom>
          <a:solidFill>
            <a:schemeClr val="bg1"/>
          </a:solidFill>
          <a:ln>
            <a:solidFill>
              <a:schemeClr val="tx1"/>
            </a:solidFill>
          </a:ln>
        </p:spPr>
        <p:txBody>
          <a:bodyPr wrap="square" rtlCol="0">
            <a:spAutoFit/>
          </a:bodyPr>
          <a:lstStyle/>
          <a:p>
            <a:r>
              <a:rPr lang="en-US" sz="1400" b="1" dirty="0"/>
              <a:t>English</a:t>
            </a:r>
          </a:p>
          <a:p>
            <a:r>
              <a:rPr lang="en-GB" sz="1400" u="sng" dirty="0"/>
              <a:t>Persuasive letters</a:t>
            </a:r>
          </a:p>
          <a:p>
            <a:r>
              <a:rPr lang="en-GB" sz="1400" dirty="0"/>
              <a:t>We will be learning about how to write persuasive leaflets this half term, while focusing on the text-specific features and writing a letter to persuade someone to watch a spectacle in the Colosseum.</a:t>
            </a:r>
          </a:p>
          <a:p>
            <a:endParaRPr lang="en-GB" sz="1400" u="sng" dirty="0"/>
          </a:p>
          <a:p>
            <a:r>
              <a:rPr lang="en-GB" sz="1400" u="sng" dirty="0"/>
              <a:t>Character description</a:t>
            </a:r>
          </a:p>
          <a:p>
            <a:r>
              <a:rPr lang="en-GB" sz="1400" dirty="0"/>
              <a:t>We will be learning about character description texts this half term, focusing on the text-specific features and writing about a Roman Emperor.</a:t>
            </a:r>
          </a:p>
        </p:txBody>
      </p:sp>
      <p:sp>
        <p:nvSpPr>
          <p:cNvPr id="6" name="TextBox 5">
            <a:extLst>
              <a:ext uri="{FF2B5EF4-FFF2-40B4-BE49-F238E27FC236}">
                <a16:creationId xmlns:a16="http://schemas.microsoft.com/office/drawing/2014/main" id="{F6335929-E68B-2855-9F6C-D4C018471A8F}"/>
              </a:ext>
            </a:extLst>
          </p:cNvPr>
          <p:cNvSpPr txBox="1"/>
          <p:nvPr/>
        </p:nvSpPr>
        <p:spPr>
          <a:xfrm>
            <a:off x="8988713" y="3123606"/>
            <a:ext cx="2786231" cy="3539430"/>
          </a:xfrm>
          <a:prstGeom prst="rect">
            <a:avLst/>
          </a:prstGeom>
          <a:solidFill>
            <a:schemeClr val="bg1"/>
          </a:solidFill>
          <a:ln>
            <a:solidFill>
              <a:schemeClr val="tx1"/>
            </a:solidFill>
          </a:ln>
        </p:spPr>
        <p:txBody>
          <a:bodyPr wrap="square" rtlCol="0">
            <a:spAutoFit/>
          </a:bodyPr>
          <a:lstStyle/>
          <a:p>
            <a:r>
              <a:rPr lang="en-US" sz="1400" b="1" dirty="0"/>
              <a:t>Inquiry</a:t>
            </a:r>
          </a:p>
          <a:p>
            <a:r>
              <a:rPr lang="en-US" sz="1400" u="sng" dirty="0"/>
              <a:t>Art</a:t>
            </a:r>
          </a:p>
          <a:p>
            <a:r>
              <a:rPr lang="en-US" sz="1400" dirty="0"/>
              <a:t>We will be making Roman-inspired mosaics using coloured paper and glue within our Inquiry this half term.</a:t>
            </a:r>
          </a:p>
          <a:p>
            <a:endParaRPr lang="en-US" sz="1400" dirty="0"/>
          </a:p>
          <a:p>
            <a:r>
              <a:rPr lang="en-GB" sz="1400" u="sng" dirty="0"/>
              <a:t>Geography</a:t>
            </a:r>
          </a:p>
          <a:p>
            <a:r>
              <a:rPr lang="en-US" sz="1400" dirty="0"/>
              <a:t>We will be learning about human and physical features of geography. We will be asking and answering questions about the human and physical characteristics of Ancient Rome in the UK, as well as explaining our own views of Ancient Rome and its features.</a:t>
            </a:r>
            <a:endParaRPr lang="en-GB" sz="1400" dirty="0"/>
          </a:p>
        </p:txBody>
      </p:sp>
      <p:sp>
        <p:nvSpPr>
          <p:cNvPr id="7" name="TextBox 6">
            <a:extLst>
              <a:ext uri="{FF2B5EF4-FFF2-40B4-BE49-F238E27FC236}">
                <a16:creationId xmlns:a16="http://schemas.microsoft.com/office/drawing/2014/main" id="{5C348578-5F27-2043-D14D-77672FFB6FE3}"/>
              </a:ext>
            </a:extLst>
          </p:cNvPr>
          <p:cNvSpPr txBox="1"/>
          <p:nvPr/>
        </p:nvSpPr>
        <p:spPr>
          <a:xfrm>
            <a:off x="352367" y="575957"/>
            <a:ext cx="2872430" cy="1815882"/>
          </a:xfrm>
          <a:prstGeom prst="rect">
            <a:avLst/>
          </a:prstGeom>
          <a:solidFill>
            <a:schemeClr val="bg1"/>
          </a:solidFill>
          <a:ln>
            <a:solidFill>
              <a:schemeClr val="tx1"/>
            </a:solidFill>
          </a:ln>
        </p:spPr>
        <p:txBody>
          <a:bodyPr wrap="square" rtlCol="0">
            <a:spAutoFit/>
          </a:bodyPr>
          <a:lstStyle/>
          <a:p>
            <a:r>
              <a:rPr lang="en-US" sz="1400" b="1" dirty="0"/>
              <a:t>Computing and PSHE</a:t>
            </a:r>
          </a:p>
          <a:p>
            <a:r>
              <a:rPr lang="en-US" sz="1400" dirty="0"/>
              <a:t>We will be learning about respectful relationships this half term, by delving into what respect is and how to establish respect and boundaries within relationships, and answering the question, ‘What is respect and how is earned?’</a:t>
            </a:r>
          </a:p>
        </p:txBody>
      </p:sp>
      <p:sp>
        <p:nvSpPr>
          <p:cNvPr id="8" name="TextBox 7">
            <a:extLst>
              <a:ext uri="{FF2B5EF4-FFF2-40B4-BE49-F238E27FC236}">
                <a16:creationId xmlns:a16="http://schemas.microsoft.com/office/drawing/2014/main" id="{625BE3D8-484A-BE7B-2ABB-DE898E7A7C0A}"/>
              </a:ext>
            </a:extLst>
          </p:cNvPr>
          <p:cNvSpPr txBox="1"/>
          <p:nvPr/>
        </p:nvSpPr>
        <p:spPr>
          <a:xfrm>
            <a:off x="8876110" y="428625"/>
            <a:ext cx="2886075" cy="2031325"/>
          </a:xfrm>
          <a:prstGeom prst="rect">
            <a:avLst/>
          </a:prstGeom>
          <a:solidFill>
            <a:schemeClr val="bg1"/>
          </a:solidFill>
          <a:ln>
            <a:solidFill>
              <a:schemeClr val="tx1"/>
            </a:solidFill>
          </a:ln>
        </p:spPr>
        <p:txBody>
          <a:bodyPr wrap="square" rtlCol="0">
            <a:spAutoFit/>
          </a:bodyPr>
          <a:lstStyle/>
          <a:p>
            <a:r>
              <a:rPr lang="en-US" sz="1400" b="1" dirty="0"/>
              <a:t>PE</a:t>
            </a:r>
          </a:p>
          <a:p>
            <a:r>
              <a:rPr lang="en-US" sz="1400" u="sng" dirty="0"/>
              <a:t>Swimming and Tennis</a:t>
            </a:r>
          </a:p>
          <a:p>
            <a:r>
              <a:rPr lang="en-US" sz="1400" dirty="0"/>
              <a:t>We will focus on Tennis and Swimming this half term. We will be practicing different movements, techniques and strikes in Tennis, while continuing to practice different strokes, distances and techniques in Swimming.</a:t>
            </a:r>
          </a:p>
        </p:txBody>
      </p:sp>
      <p:sp>
        <p:nvSpPr>
          <p:cNvPr id="9" name="TextBox 8">
            <a:extLst>
              <a:ext uri="{FF2B5EF4-FFF2-40B4-BE49-F238E27FC236}">
                <a16:creationId xmlns:a16="http://schemas.microsoft.com/office/drawing/2014/main" id="{0E75C00F-B159-D1A3-BCF7-DD0475FE53AF}"/>
              </a:ext>
            </a:extLst>
          </p:cNvPr>
          <p:cNvSpPr txBox="1"/>
          <p:nvPr/>
        </p:nvSpPr>
        <p:spPr>
          <a:xfrm>
            <a:off x="4292196" y="2524228"/>
            <a:ext cx="3607593" cy="1354217"/>
          </a:xfrm>
          <a:prstGeom prst="rect">
            <a:avLst/>
          </a:prstGeom>
          <a:solidFill>
            <a:schemeClr val="bg1"/>
          </a:solidFill>
          <a:ln>
            <a:solidFill>
              <a:schemeClr val="tx1"/>
            </a:solidFill>
          </a:ln>
        </p:spPr>
        <p:txBody>
          <a:bodyPr wrap="square" rtlCol="0">
            <a:spAutoFit/>
          </a:bodyPr>
          <a:lstStyle/>
          <a:p>
            <a:pPr algn="ctr"/>
            <a:r>
              <a:rPr lang="en-GB" sz="2800" dirty="0"/>
              <a:t>Ancient Rome</a:t>
            </a:r>
          </a:p>
          <a:p>
            <a:pPr algn="ctr"/>
            <a:endParaRPr lang="en-GB" dirty="0"/>
          </a:p>
          <a:p>
            <a:pPr algn="ctr"/>
            <a:r>
              <a:rPr lang="en-GB" dirty="0"/>
              <a:t>How did the Ancient Romans impact Britain?</a:t>
            </a:r>
          </a:p>
        </p:txBody>
      </p:sp>
      <p:sp>
        <p:nvSpPr>
          <p:cNvPr id="10" name="TextBox 9">
            <a:extLst>
              <a:ext uri="{FF2B5EF4-FFF2-40B4-BE49-F238E27FC236}">
                <a16:creationId xmlns:a16="http://schemas.microsoft.com/office/drawing/2014/main" id="{FE8AFAC0-BB7B-FFFE-65D5-03E2B876AE14}"/>
              </a:ext>
            </a:extLst>
          </p:cNvPr>
          <p:cNvSpPr txBox="1"/>
          <p:nvPr/>
        </p:nvSpPr>
        <p:spPr>
          <a:xfrm>
            <a:off x="3441471" y="824447"/>
            <a:ext cx="2306298" cy="1169551"/>
          </a:xfrm>
          <a:prstGeom prst="rect">
            <a:avLst/>
          </a:prstGeom>
          <a:solidFill>
            <a:schemeClr val="bg1"/>
          </a:solidFill>
          <a:ln>
            <a:solidFill>
              <a:schemeClr val="tx1"/>
            </a:solidFill>
          </a:ln>
        </p:spPr>
        <p:txBody>
          <a:bodyPr wrap="square" rtlCol="0">
            <a:spAutoFit/>
          </a:bodyPr>
          <a:lstStyle/>
          <a:p>
            <a:r>
              <a:rPr lang="en-US" sz="1400" b="1" dirty="0"/>
              <a:t>Maths</a:t>
            </a:r>
          </a:p>
          <a:p>
            <a:r>
              <a:rPr lang="en-US" sz="1400" dirty="0"/>
              <a:t>We will be focusing on number sense, multiplicative reasoning and geometric reasoning this half term.</a:t>
            </a:r>
            <a:endParaRPr lang="en-GB" sz="1400" dirty="0"/>
          </a:p>
        </p:txBody>
      </p:sp>
      <p:sp>
        <p:nvSpPr>
          <p:cNvPr id="12" name="TextBox 11">
            <a:extLst>
              <a:ext uri="{FF2B5EF4-FFF2-40B4-BE49-F238E27FC236}">
                <a16:creationId xmlns:a16="http://schemas.microsoft.com/office/drawing/2014/main" id="{4CE2AEC5-CD08-521F-53FA-965DEA97186E}"/>
              </a:ext>
            </a:extLst>
          </p:cNvPr>
          <p:cNvSpPr txBox="1"/>
          <p:nvPr/>
        </p:nvSpPr>
        <p:spPr>
          <a:xfrm>
            <a:off x="6004892" y="824447"/>
            <a:ext cx="2604005" cy="1169551"/>
          </a:xfrm>
          <a:prstGeom prst="rect">
            <a:avLst/>
          </a:prstGeom>
          <a:solidFill>
            <a:schemeClr val="bg1"/>
          </a:solidFill>
          <a:ln>
            <a:solidFill>
              <a:schemeClr val="tx1"/>
            </a:solidFill>
          </a:ln>
        </p:spPr>
        <p:txBody>
          <a:bodyPr wrap="square" rtlCol="0">
            <a:spAutoFit/>
          </a:bodyPr>
          <a:lstStyle/>
          <a:p>
            <a:r>
              <a:rPr lang="en-US" sz="1400" b="1" dirty="0"/>
              <a:t>French</a:t>
            </a:r>
          </a:p>
          <a:p>
            <a:r>
              <a:rPr lang="en-US" sz="1400" dirty="0"/>
              <a:t>We will be learning about dates and birthdays, as well as different food in French this half term.</a:t>
            </a:r>
          </a:p>
        </p:txBody>
      </p:sp>
      <p:sp>
        <p:nvSpPr>
          <p:cNvPr id="13" name="TextBox 12">
            <a:extLst>
              <a:ext uri="{FF2B5EF4-FFF2-40B4-BE49-F238E27FC236}">
                <a16:creationId xmlns:a16="http://schemas.microsoft.com/office/drawing/2014/main" id="{A51C24F9-9CFC-E9B2-852A-535B2D39D571}"/>
              </a:ext>
            </a:extLst>
          </p:cNvPr>
          <p:cNvSpPr txBox="1"/>
          <p:nvPr/>
        </p:nvSpPr>
        <p:spPr>
          <a:xfrm>
            <a:off x="3441471" y="4127837"/>
            <a:ext cx="2943765" cy="2462213"/>
          </a:xfrm>
          <a:prstGeom prst="rect">
            <a:avLst/>
          </a:prstGeom>
          <a:solidFill>
            <a:schemeClr val="bg1"/>
          </a:solidFill>
          <a:ln>
            <a:solidFill>
              <a:schemeClr val="tx1"/>
            </a:solidFill>
          </a:ln>
        </p:spPr>
        <p:txBody>
          <a:bodyPr wrap="square" rtlCol="0">
            <a:spAutoFit/>
          </a:bodyPr>
          <a:lstStyle/>
          <a:p>
            <a:r>
              <a:rPr lang="en-US" sz="1400" b="1" dirty="0"/>
              <a:t>RE</a:t>
            </a:r>
          </a:p>
          <a:p>
            <a:r>
              <a:rPr lang="en-US" sz="1400" dirty="0"/>
              <a:t>We will be learning about Islam this half term, striving to answer the question, ‘How do festivals and worship show what matters to a Muslim?’</a:t>
            </a:r>
          </a:p>
          <a:p>
            <a:r>
              <a:rPr lang="en-US" sz="1400" b="1" dirty="0"/>
              <a:t>Music</a:t>
            </a:r>
          </a:p>
          <a:p>
            <a:r>
              <a:rPr lang="en-US" sz="1400" dirty="0"/>
              <a:t>We will be learning to compose with our friends in Music this half term by learning, performing and composing different pieces of music together.</a:t>
            </a:r>
          </a:p>
        </p:txBody>
      </p:sp>
      <p:sp>
        <p:nvSpPr>
          <p:cNvPr id="14" name="TextBox 13">
            <a:extLst>
              <a:ext uri="{FF2B5EF4-FFF2-40B4-BE49-F238E27FC236}">
                <a16:creationId xmlns:a16="http://schemas.microsoft.com/office/drawing/2014/main" id="{F35AC9F8-1169-F918-88A2-CE2F17ACC27A}"/>
              </a:ext>
            </a:extLst>
          </p:cNvPr>
          <p:cNvSpPr txBox="1"/>
          <p:nvPr/>
        </p:nvSpPr>
        <p:spPr>
          <a:xfrm>
            <a:off x="6552904" y="4769383"/>
            <a:ext cx="2268141" cy="1600438"/>
          </a:xfrm>
          <a:prstGeom prst="rect">
            <a:avLst/>
          </a:prstGeom>
          <a:solidFill>
            <a:schemeClr val="bg1"/>
          </a:solidFill>
          <a:ln>
            <a:solidFill>
              <a:schemeClr val="tx1"/>
            </a:solidFill>
          </a:ln>
        </p:spPr>
        <p:txBody>
          <a:bodyPr wrap="square" rtlCol="0">
            <a:spAutoFit/>
          </a:bodyPr>
          <a:lstStyle/>
          <a:p>
            <a:r>
              <a:rPr lang="en-US" sz="1400" b="1" dirty="0"/>
              <a:t>Science</a:t>
            </a:r>
          </a:p>
          <a:p>
            <a:r>
              <a:rPr lang="en-US" sz="1400" dirty="0"/>
              <a:t>We will be learning to understand movement, forces and magnets, and striving to answer the question, ‘How do magnets work?’</a:t>
            </a:r>
          </a:p>
        </p:txBody>
      </p:sp>
    </p:spTree>
    <p:extLst>
      <p:ext uri="{BB962C8B-B14F-4D97-AF65-F5344CB8AC3E}">
        <p14:creationId xmlns:p14="http://schemas.microsoft.com/office/powerpoint/2010/main" val="378970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750d7c-52d2-4e35-aa1c-1eee1d2cb046" xsi:nil="true"/>
    <lcf76f155ced4ddcb4097134ff3c332f xmlns="02554ba8-ad00-4710-8db7-9c07da708a9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B58CB86963BF45ACB49E60A444DA84" ma:contentTypeVersion="14" ma:contentTypeDescription="Create a new document." ma:contentTypeScope="" ma:versionID="d93e144e4fee8e81388a93a51af6d7cc">
  <xsd:schema xmlns:xsd="http://www.w3.org/2001/XMLSchema" xmlns:xs="http://www.w3.org/2001/XMLSchema" xmlns:p="http://schemas.microsoft.com/office/2006/metadata/properties" xmlns:ns2="02554ba8-ad00-4710-8db7-9c07da708a90" xmlns:ns3="c3750d7c-52d2-4e35-aa1c-1eee1d2cb046" targetNamespace="http://schemas.microsoft.com/office/2006/metadata/properties" ma:root="true" ma:fieldsID="0cb391badb01e51f0001671b21f9e419" ns2:_="" ns3:_="">
    <xsd:import namespace="02554ba8-ad00-4710-8db7-9c07da708a90"/>
    <xsd:import namespace="c3750d7c-52d2-4e35-aa1c-1eee1d2cb04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4ba8-ad00-4710-8db7-9c07da708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8094b6-c376-40f7-8aa8-abcd29f2cf1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750d7c-52d2-4e35-aa1c-1eee1d2cb04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5cc09bf-0f5c-4b0f-87e5-eb4c2190f2c4}" ma:internalName="TaxCatchAll" ma:showField="CatchAllData" ma:web="c3750d7c-52d2-4e35-aa1c-1eee1d2cb04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931A4C-FBF5-491B-B9BA-811F134751F6}">
  <ds:schemaRefs>
    <ds:schemaRef ds:uri="http://schemas.microsoft.com/sharepoint/v3/contenttype/forms"/>
  </ds:schemaRefs>
</ds:datastoreItem>
</file>

<file path=customXml/itemProps2.xml><?xml version="1.0" encoding="utf-8"?>
<ds:datastoreItem xmlns:ds="http://schemas.openxmlformats.org/officeDocument/2006/customXml" ds:itemID="{2FE9784A-B9AB-4281-AFDB-5FB0D498AB30}">
  <ds:schemaRefs>
    <ds:schemaRef ds:uri="http://schemas.microsoft.com/office/2006/metadata/properties"/>
    <ds:schemaRef ds:uri="http://schemas.microsoft.com/office/infopath/2007/PartnerControls"/>
    <ds:schemaRef ds:uri="c3750d7c-52d2-4e35-aa1c-1eee1d2cb046"/>
    <ds:schemaRef ds:uri="02554ba8-ad00-4710-8db7-9c07da708a90"/>
  </ds:schemaRefs>
</ds:datastoreItem>
</file>

<file path=customXml/itemProps3.xml><?xml version="1.0" encoding="utf-8"?>
<ds:datastoreItem xmlns:ds="http://schemas.openxmlformats.org/officeDocument/2006/customXml" ds:itemID="{0FB54344-7E60-442E-8425-4CD21EC2D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554ba8-ad00-4710-8db7-9c07da708a90"/>
    <ds:schemaRef ds:uri="c3750d7c-52d2-4e35-aa1c-1eee1d2cb0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41924</TotalTime>
  <Words>348</Words>
  <Application>Microsoft Office PowerPoint</Application>
  <PresentationFormat>Widescreen</PresentationFormat>
  <Paragraphs>30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Hemsley</dc:creator>
  <cp:lastModifiedBy>Lewis Hemsley</cp:lastModifiedBy>
  <cp:revision>7</cp:revision>
  <dcterms:created xsi:type="dcterms:W3CDTF">2022-10-19T15:29:03Z</dcterms:created>
  <dcterms:modified xsi:type="dcterms:W3CDTF">2025-02-12T17:48:45Z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0x01010092B58CB86963BF45ACB49E60A444DA84</vt:lpwstr>
  </property>
  <property fmtid="{D5CDD505-2E9C-101B-9397-08002B2CF9AE}" pid="3" name="MediaServiceImageTags">
    <vt:lpwstr/>
  </property>
</Properties>
</file>