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A8AF-4077-5E08-DB4C-9D4B2D5FC9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87A435-81DF-7626-445D-7875C7C78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D5AA04-316F-0CC2-7208-CF57870827C9}"/>
              </a:ext>
            </a:extLst>
          </p:cNvPr>
          <p:cNvSpPr>
            <a:spLocks noGrp="1"/>
          </p:cNvSpPr>
          <p:nvPr>
            <p:ph type="dt" sz="half" idx="10"/>
          </p:nvPr>
        </p:nvSpPr>
        <p:spPr/>
        <p:txBody>
          <a:bodyPr/>
          <a:lstStyle/>
          <a:p>
            <a:fld id="{4C82A7B5-D0AC-442A-9C7A-59360E5A3AAF}" type="datetimeFigureOut">
              <a:rPr lang="en-GB" smtClean="0"/>
              <a:t>03/09/2025</a:t>
            </a:fld>
            <a:endParaRPr lang="en-GB"/>
          </a:p>
        </p:txBody>
      </p:sp>
      <p:sp>
        <p:nvSpPr>
          <p:cNvPr id="5" name="Footer Placeholder 4">
            <a:extLst>
              <a:ext uri="{FF2B5EF4-FFF2-40B4-BE49-F238E27FC236}">
                <a16:creationId xmlns:a16="http://schemas.microsoft.com/office/drawing/2014/main" id="{3B6DFD99-8257-DAF7-3A65-876449B92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B5F4D7-803E-C79F-DAD7-D7796CCFD5BA}"/>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55490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44C5-874E-2818-C582-A854886D6A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5C5B6E-8ABA-8774-CA59-C94A6B3A3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6EF5F3-2ECA-D622-9CF2-3CE69915C82E}"/>
              </a:ext>
            </a:extLst>
          </p:cNvPr>
          <p:cNvSpPr>
            <a:spLocks noGrp="1"/>
          </p:cNvSpPr>
          <p:nvPr>
            <p:ph type="dt" sz="half" idx="10"/>
          </p:nvPr>
        </p:nvSpPr>
        <p:spPr/>
        <p:txBody>
          <a:bodyPr/>
          <a:lstStyle/>
          <a:p>
            <a:fld id="{4C82A7B5-D0AC-442A-9C7A-59360E5A3AAF}" type="datetimeFigureOut">
              <a:rPr lang="en-GB" smtClean="0"/>
              <a:t>03/09/2025</a:t>
            </a:fld>
            <a:endParaRPr lang="en-GB"/>
          </a:p>
        </p:txBody>
      </p:sp>
      <p:sp>
        <p:nvSpPr>
          <p:cNvPr id="5" name="Footer Placeholder 4">
            <a:extLst>
              <a:ext uri="{FF2B5EF4-FFF2-40B4-BE49-F238E27FC236}">
                <a16:creationId xmlns:a16="http://schemas.microsoft.com/office/drawing/2014/main" id="{93CFEDD7-9730-3001-5859-BFA9349570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9CF061-394E-F878-548D-2581300F2742}"/>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33568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D9A21E-A3BC-8D00-1252-D208E443DF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6DD364-0635-0802-D211-96E567F911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F58419-012A-49E6-93A1-9A974B3E2CE4}"/>
              </a:ext>
            </a:extLst>
          </p:cNvPr>
          <p:cNvSpPr>
            <a:spLocks noGrp="1"/>
          </p:cNvSpPr>
          <p:nvPr>
            <p:ph type="dt" sz="half" idx="10"/>
          </p:nvPr>
        </p:nvSpPr>
        <p:spPr/>
        <p:txBody>
          <a:bodyPr/>
          <a:lstStyle/>
          <a:p>
            <a:fld id="{4C82A7B5-D0AC-442A-9C7A-59360E5A3AAF}" type="datetimeFigureOut">
              <a:rPr lang="en-GB" smtClean="0"/>
              <a:t>03/09/2025</a:t>
            </a:fld>
            <a:endParaRPr lang="en-GB"/>
          </a:p>
        </p:txBody>
      </p:sp>
      <p:sp>
        <p:nvSpPr>
          <p:cNvPr id="5" name="Footer Placeholder 4">
            <a:extLst>
              <a:ext uri="{FF2B5EF4-FFF2-40B4-BE49-F238E27FC236}">
                <a16:creationId xmlns:a16="http://schemas.microsoft.com/office/drawing/2014/main" id="{05BFFC53-591C-ADA8-5F0F-954CD9800F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22719C-9875-F932-1286-904F11D42EE1}"/>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18661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D8A3-7080-F35C-C6EA-48447A2EA5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188C24-B3C9-60CA-17C7-647B3F6A9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43F8B4-1932-6AC5-7024-770C1D9C7D1A}"/>
              </a:ext>
            </a:extLst>
          </p:cNvPr>
          <p:cNvSpPr>
            <a:spLocks noGrp="1"/>
          </p:cNvSpPr>
          <p:nvPr>
            <p:ph type="dt" sz="half" idx="10"/>
          </p:nvPr>
        </p:nvSpPr>
        <p:spPr/>
        <p:txBody>
          <a:bodyPr/>
          <a:lstStyle/>
          <a:p>
            <a:fld id="{4C82A7B5-D0AC-442A-9C7A-59360E5A3AAF}" type="datetimeFigureOut">
              <a:rPr lang="en-GB" smtClean="0"/>
              <a:t>03/09/2025</a:t>
            </a:fld>
            <a:endParaRPr lang="en-GB"/>
          </a:p>
        </p:txBody>
      </p:sp>
      <p:sp>
        <p:nvSpPr>
          <p:cNvPr id="5" name="Footer Placeholder 4">
            <a:extLst>
              <a:ext uri="{FF2B5EF4-FFF2-40B4-BE49-F238E27FC236}">
                <a16:creationId xmlns:a16="http://schemas.microsoft.com/office/drawing/2014/main" id="{788547B4-FDC3-08FD-AED4-28D1595422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C215A-2A41-CB32-57CF-FF41EA85D4F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92125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1366-259A-6E04-77AC-887BF82FBC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696296-2886-804A-244B-31D1D21F6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3CD000-EEC3-2779-CD8C-224688849295}"/>
              </a:ext>
            </a:extLst>
          </p:cNvPr>
          <p:cNvSpPr>
            <a:spLocks noGrp="1"/>
          </p:cNvSpPr>
          <p:nvPr>
            <p:ph type="dt" sz="half" idx="10"/>
          </p:nvPr>
        </p:nvSpPr>
        <p:spPr/>
        <p:txBody>
          <a:bodyPr/>
          <a:lstStyle/>
          <a:p>
            <a:fld id="{4C82A7B5-D0AC-442A-9C7A-59360E5A3AAF}" type="datetimeFigureOut">
              <a:rPr lang="en-GB" smtClean="0"/>
              <a:t>03/09/2025</a:t>
            </a:fld>
            <a:endParaRPr lang="en-GB"/>
          </a:p>
        </p:txBody>
      </p:sp>
      <p:sp>
        <p:nvSpPr>
          <p:cNvPr id="5" name="Footer Placeholder 4">
            <a:extLst>
              <a:ext uri="{FF2B5EF4-FFF2-40B4-BE49-F238E27FC236}">
                <a16:creationId xmlns:a16="http://schemas.microsoft.com/office/drawing/2014/main" id="{AE3911F5-674C-08F9-A2D3-383DD306F5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73933F-65DB-E1CA-783C-87D650F3734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3269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BB30-37D2-05A3-C4EB-6AD0124FA9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02CE9B-C11D-5211-1592-DE17E958F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92C9FE-885D-BBB8-01BC-17C3D5225B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92D846-A5D3-908F-9A56-64D52CE71637}"/>
              </a:ext>
            </a:extLst>
          </p:cNvPr>
          <p:cNvSpPr>
            <a:spLocks noGrp="1"/>
          </p:cNvSpPr>
          <p:nvPr>
            <p:ph type="dt" sz="half" idx="10"/>
          </p:nvPr>
        </p:nvSpPr>
        <p:spPr/>
        <p:txBody>
          <a:bodyPr/>
          <a:lstStyle/>
          <a:p>
            <a:fld id="{4C82A7B5-D0AC-442A-9C7A-59360E5A3AAF}" type="datetimeFigureOut">
              <a:rPr lang="en-GB" smtClean="0"/>
              <a:t>03/09/2025</a:t>
            </a:fld>
            <a:endParaRPr lang="en-GB"/>
          </a:p>
        </p:txBody>
      </p:sp>
      <p:sp>
        <p:nvSpPr>
          <p:cNvPr id="6" name="Footer Placeholder 5">
            <a:extLst>
              <a:ext uri="{FF2B5EF4-FFF2-40B4-BE49-F238E27FC236}">
                <a16:creationId xmlns:a16="http://schemas.microsoft.com/office/drawing/2014/main" id="{661795CD-8946-AB5A-A9C8-A5C9AE34E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3A1460-F25C-FE48-6793-A65265A40A85}"/>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82330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E67E-D836-1CBD-B64A-36E9B74A37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E6347B-FC86-E4BE-6C1E-4EF9200CCB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BB5081-18FA-0AC3-D276-31CB78660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3C73C5-A5A2-0383-DA48-5C60F1394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3135E-DAAC-45EA-92AD-5C3CB29CC4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2138A1-74B6-85DE-C3A0-566E94A4EBB1}"/>
              </a:ext>
            </a:extLst>
          </p:cNvPr>
          <p:cNvSpPr>
            <a:spLocks noGrp="1"/>
          </p:cNvSpPr>
          <p:nvPr>
            <p:ph type="dt" sz="half" idx="10"/>
          </p:nvPr>
        </p:nvSpPr>
        <p:spPr/>
        <p:txBody>
          <a:bodyPr/>
          <a:lstStyle/>
          <a:p>
            <a:fld id="{4C82A7B5-D0AC-442A-9C7A-59360E5A3AAF}" type="datetimeFigureOut">
              <a:rPr lang="en-GB" smtClean="0"/>
              <a:t>03/09/2025</a:t>
            </a:fld>
            <a:endParaRPr lang="en-GB"/>
          </a:p>
        </p:txBody>
      </p:sp>
      <p:sp>
        <p:nvSpPr>
          <p:cNvPr id="8" name="Footer Placeholder 7">
            <a:extLst>
              <a:ext uri="{FF2B5EF4-FFF2-40B4-BE49-F238E27FC236}">
                <a16:creationId xmlns:a16="http://schemas.microsoft.com/office/drawing/2014/main" id="{D2C41D3D-4451-05E4-6834-ABF437582A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3AC264-39A6-F3CC-A411-65FFC302FF9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8102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140F-5E86-C5FB-D806-2AD509E462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48E26F-0C1B-CDF9-FCA7-3DB7BC5427CD}"/>
              </a:ext>
            </a:extLst>
          </p:cNvPr>
          <p:cNvSpPr>
            <a:spLocks noGrp="1"/>
          </p:cNvSpPr>
          <p:nvPr>
            <p:ph type="dt" sz="half" idx="10"/>
          </p:nvPr>
        </p:nvSpPr>
        <p:spPr/>
        <p:txBody>
          <a:bodyPr/>
          <a:lstStyle/>
          <a:p>
            <a:fld id="{4C82A7B5-D0AC-442A-9C7A-59360E5A3AAF}" type="datetimeFigureOut">
              <a:rPr lang="en-GB" smtClean="0"/>
              <a:t>03/09/2025</a:t>
            </a:fld>
            <a:endParaRPr lang="en-GB"/>
          </a:p>
        </p:txBody>
      </p:sp>
      <p:sp>
        <p:nvSpPr>
          <p:cNvPr id="4" name="Footer Placeholder 3">
            <a:extLst>
              <a:ext uri="{FF2B5EF4-FFF2-40B4-BE49-F238E27FC236}">
                <a16:creationId xmlns:a16="http://schemas.microsoft.com/office/drawing/2014/main" id="{42EC2726-229C-0792-B191-78FC251903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B52BD5-8622-BB8D-364E-A3B5961BAFA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09958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4D35DE-8DB9-4638-67F0-368AA99E2CB7}"/>
              </a:ext>
            </a:extLst>
          </p:cNvPr>
          <p:cNvSpPr>
            <a:spLocks noGrp="1"/>
          </p:cNvSpPr>
          <p:nvPr>
            <p:ph type="dt" sz="half" idx="10"/>
          </p:nvPr>
        </p:nvSpPr>
        <p:spPr/>
        <p:txBody>
          <a:bodyPr/>
          <a:lstStyle/>
          <a:p>
            <a:fld id="{4C82A7B5-D0AC-442A-9C7A-59360E5A3AAF}" type="datetimeFigureOut">
              <a:rPr lang="en-GB" smtClean="0"/>
              <a:t>03/09/2025</a:t>
            </a:fld>
            <a:endParaRPr lang="en-GB"/>
          </a:p>
        </p:txBody>
      </p:sp>
      <p:sp>
        <p:nvSpPr>
          <p:cNvPr id="3" name="Footer Placeholder 2">
            <a:extLst>
              <a:ext uri="{FF2B5EF4-FFF2-40B4-BE49-F238E27FC236}">
                <a16:creationId xmlns:a16="http://schemas.microsoft.com/office/drawing/2014/main" id="{1DA7F396-62FE-CD56-4BBF-129AB8E374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D73768-01DF-3439-CC3C-87982089319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10489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C7CC-CCB0-9768-47E7-780996279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F34B1B-283F-0B83-EAA0-7FC46BE73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E39A7D-2963-CB0A-741B-9C14AE7CC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AEDA7-BAF4-B6E7-1CDF-3219F8E8C7D4}"/>
              </a:ext>
            </a:extLst>
          </p:cNvPr>
          <p:cNvSpPr>
            <a:spLocks noGrp="1"/>
          </p:cNvSpPr>
          <p:nvPr>
            <p:ph type="dt" sz="half" idx="10"/>
          </p:nvPr>
        </p:nvSpPr>
        <p:spPr/>
        <p:txBody>
          <a:bodyPr/>
          <a:lstStyle/>
          <a:p>
            <a:fld id="{4C82A7B5-D0AC-442A-9C7A-59360E5A3AAF}" type="datetimeFigureOut">
              <a:rPr lang="en-GB" smtClean="0"/>
              <a:t>03/09/2025</a:t>
            </a:fld>
            <a:endParaRPr lang="en-GB"/>
          </a:p>
        </p:txBody>
      </p:sp>
      <p:sp>
        <p:nvSpPr>
          <p:cNvPr id="6" name="Footer Placeholder 5">
            <a:extLst>
              <a:ext uri="{FF2B5EF4-FFF2-40B4-BE49-F238E27FC236}">
                <a16:creationId xmlns:a16="http://schemas.microsoft.com/office/drawing/2014/main" id="{DE70EB34-DA63-B840-4CB4-22BD5608CD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7F353-F6DA-4241-A038-534FA8E283B9}"/>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1791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E8F8-C223-35B5-24B6-C352BFB74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F49B13-4BDD-D1F1-85B1-F83AE59C5A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F93EFE-4121-C885-8F95-7815A0AC8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BA4B31-6927-0435-B231-86C8A63EF4B3}"/>
              </a:ext>
            </a:extLst>
          </p:cNvPr>
          <p:cNvSpPr>
            <a:spLocks noGrp="1"/>
          </p:cNvSpPr>
          <p:nvPr>
            <p:ph type="dt" sz="half" idx="10"/>
          </p:nvPr>
        </p:nvSpPr>
        <p:spPr/>
        <p:txBody>
          <a:bodyPr/>
          <a:lstStyle/>
          <a:p>
            <a:fld id="{4C82A7B5-D0AC-442A-9C7A-59360E5A3AAF}" type="datetimeFigureOut">
              <a:rPr lang="en-GB" smtClean="0"/>
              <a:t>03/09/2025</a:t>
            </a:fld>
            <a:endParaRPr lang="en-GB"/>
          </a:p>
        </p:txBody>
      </p:sp>
      <p:sp>
        <p:nvSpPr>
          <p:cNvPr id="6" name="Footer Placeholder 5">
            <a:extLst>
              <a:ext uri="{FF2B5EF4-FFF2-40B4-BE49-F238E27FC236}">
                <a16:creationId xmlns:a16="http://schemas.microsoft.com/office/drawing/2014/main" id="{55693751-81F4-7C67-05E4-A2674CD63E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C2BA1B-2D16-EB2D-9233-0A0F8210CD5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24827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238C77-9CF3-46FC-FD0F-7B2C9DA203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C5C7E0-02DA-6D4C-DF3D-F1CD8CCA5A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1E6BB-D57D-A91E-52D0-789856AAAB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2A7B5-D0AC-442A-9C7A-59360E5A3AAF}" type="datetimeFigureOut">
              <a:rPr lang="en-GB" smtClean="0"/>
              <a:t>03/09/2025</a:t>
            </a:fld>
            <a:endParaRPr lang="en-GB"/>
          </a:p>
        </p:txBody>
      </p:sp>
      <p:sp>
        <p:nvSpPr>
          <p:cNvPr id="5" name="Footer Placeholder 4">
            <a:extLst>
              <a:ext uri="{FF2B5EF4-FFF2-40B4-BE49-F238E27FC236}">
                <a16:creationId xmlns:a16="http://schemas.microsoft.com/office/drawing/2014/main" id="{3592C565-7A35-4588-B5DF-02078276E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B5D600-3CB5-53A8-0729-142F5F9C7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A4679-F0C3-4681-AAAA-1877A0EBA93D}" type="slidenum">
              <a:rPr lang="en-GB" smtClean="0"/>
              <a:t>‹#›</a:t>
            </a:fld>
            <a:endParaRPr lang="en-GB"/>
          </a:p>
        </p:txBody>
      </p:sp>
    </p:spTree>
    <p:extLst>
      <p:ext uri="{BB962C8B-B14F-4D97-AF65-F5344CB8AC3E}">
        <p14:creationId xmlns:p14="http://schemas.microsoft.com/office/powerpoint/2010/main" val="162886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2EFB9FF-C324-EC2A-B453-334EC389186A}"/>
              </a:ext>
            </a:extLst>
          </p:cNvPr>
          <p:cNvPicPr>
            <a:picLocks noChangeAspect="1"/>
          </p:cNvPicPr>
          <p:nvPr/>
        </p:nvPicPr>
        <p:blipFill>
          <a:blip r:embed="rId2">
            <a:alphaModFix amt="67000"/>
          </a:blip>
          <a:stretch>
            <a:fillRect/>
          </a:stretch>
        </p:blipFill>
        <p:spPr>
          <a:xfrm>
            <a:off x="0" y="3429000"/>
            <a:ext cx="6096000" cy="3429000"/>
          </a:xfrm>
          <a:prstGeom prst="rect">
            <a:avLst/>
          </a:prstGeom>
        </p:spPr>
      </p:pic>
      <p:pic>
        <p:nvPicPr>
          <p:cNvPr id="19" name="Picture 18">
            <a:extLst>
              <a:ext uri="{FF2B5EF4-FFF2-40B4-BE49-F238E27FC236}">
                <a16:creationId xmlns:a16="http://schemas.microsoft.com/office/drawing/2014/main" id="{7C300F4B-3069-4A90-62C1-0D99CA3F44AC}"/>
              </a:ext>
            </a:extLst>
          </p:cNvPr>
          <p:cNvPicPr>
            <a:picLocks noChangeAspect="1"/>
          </p:cNvPicPr>
          <p:nvPr/>
        </p:nvPicPr>
        <p:blipFill>
          <a:blip r:embed="rId2">
            <a:alphaModFix amt="67000"/>
          </a:blip>
          <a:stretch>
            <a:fillRect/>
          </a:stretch>
        </p:blipFill>
        <p:spPr>
          <a:xfrm>
            <a:off x="6095995" y="3429000"/>
            <a:ext cx="6096000" cy="3429000"/>
          </a:xfrm>
          <a:prstGeom prst="rect">
            <a:avLst/>
          </a:prstGeom>
        </p:spPr>
      </p:pic>
      <p:pic>
        <p:nvPicPr>
          <p:cNvPr id="17" name="Picture 16">
            <a:extLst>
              <a:ext uri="{FF2B5EF4-FFF2-40B4-BE49-F238E27FC236}">
                <a16:creationId xmlns:a16="http://schemas.microsoft.com/office/drawing/2014/main" id="{862F8BE5-7639-4395-A20D-B88D0F17275B}"/>
              </a:ext>
            </a:extLst>
          </p:cNvPr>
          <p:cNvPicPr>
            <a:picLocks noChangeAspect="1"/>
          </p:cNvPicPr>
          <p:nvPr/>
        </p:nvPicPr>
        <p:blipFill>
          <a:blip r:embed="rId2">
            <a:alphaModFix amt="67000"/>
          </a:blip>
          <a:stretch>
            <a:fillRect/>
          </a:stretch>
        </p:blipFill>
        <p:spPr>
          <a:xfrm>
            <a:off x="6096000" y="0"/>
            <a:ext cx="6096000" cy="3429000"/>
          </a:xfrm>
          <a:prstGeom prst="rect">
            <a:avLst/>
          </a:prstGeom>
        </p:spPr>
      </p:pic>
      <p:pic>
        <p:nvPicPr>
          <p:cNvPr id="2" name="Picture 1">
            <a:extLst>
              <a:ext uri="{FF2B5EF4-FFF2-40B4-BE49-F238E27FC236}">
                <a16:creationId xmlns:a16="http://schemas.microsoft.com/office/drawing/2014/main" id="{86014B6E-5EBA-094C-9776-3B30D27830B2}"/>
              </a:ext>
            </a:extLst>
          </p:cNvPr>
          <p:cNvPicPr>
            <a:picLocks noChangeAspect="1"/>
          </p:cNvPicPr>
          <p:nvPr/>
        </p:nvPicPr>
        <p:blipFill>
          <a:blip r:embed="rId2">
            <a:alphaModFix amt="67000"/>
          </a:blip>
          <a:stretch>
            <a:fillRect/>
          </a:stretch>
        </p:blipFill>
        <p:spPr>
          <a:xfrm>
            <a:off x="0" y="0"/>
            <a:ext cx="6096000" cy="3429000"/>
          </a:xfrm>
          <a:prstGeom prst="rect">
            <a:avLst/>
          </a:prstGeom>
        </p:spPr>
      </p:pic>
      <p:sp>
        <p:nvSpPr>
          <p:cNvPr id="5" name="TextBox 4">
            <a:extLst>
              <a:ext uri="{FF2B5EF4-FFF2-40B4-BE49-F238E27FC236}">
                <a16:creationId xmlns:a16="http://schemas.microsoft.com/office/drawing/2014/main" id="{22510AAE-3E55-F361-57CE-97094C9BA256}"/>
              </a:ext>
            </a:extLst>
          </p:cNvPr>
          <p:cNvSpPr txBox="1"/>
          <p:nvPr/>
        </p:nvSpPr>
        <p:spPr>
          <a:xfrm>
            <a:off x="263340" y="3041096"/>
            <a:ext cx="3038153" cy="3539430"/>
          </a:xfrm>
          <a:prstGeom prst="rect">
            <a:avLst/>
          </a:prstGeom>
          <a:solidFill>
            <a:schemeClr val="bg1"/>
          </a:solidFill>
          <a:ln>
            <a:solidFill>
              <a:schemeClr val="tx1"/>
            </a:solidFill>
          </a:ln>
        </p:spPr>
        <p:txBody>
          <a:bodyPr wrap="square" lIns="91440" tIns="45720" rIns="91440" bIns="45720" rtlCol="0" anchor="t">
            <a:spAutoFit/>
          </a:bodyPr>
          <a:lstStyle/>
          <a:p>
            <a:r>
              <a:rPr lang="en-US" sz="1400" b="1" dirty="0"/>
              <a:t>English</a:t>
            </a:r>
          </a:p>
          <a:p>
            <a:r>
              <a:rPr lang="en-US" sz="1400" u="sng" dirty="0"/>
              <a:t>Place Value of Punctuation and Grammar​</a:t>
            </a:r>
          </a:p>
          <a:p>
            <a:endParaRPr lang="en-US" sz="1400" dirty="0"/>
          </a:p>
          <a:p>
            <a:r>
              <a:rPr lang="en-US" sz="1400" dirty="0"/>
              <a:t>We will be revisiting punctuation and grammar this half term, learning about the position of word types and punctuation to form accurate and effective sentences.</a:t>
            </a:r>
          </a:p>
          <a:p>
            <a:endParaRPr lang="en-US" sz="1400" dirty="0"/>
          </a:p>
          <a:p>
            <a:r>
              <a:rPr lang="en-GB" sz="1400" u="sng" dirty="0">
                <a:ea typeface="Calibri"/>
                <a:cs typeface="Calibri"/>
              </a:rPr>
              <a:t>Non-chronological report</a:t>
            </a:r>
          </a:p>
          <a:p>
            <a:r>
              <a:rPr lang="en-GB" sz="1400" dirty="0"/>
              <a:t>We will be learning about non-chronological reports texts this half term, focusing on the text-specific features and writing about prehistoric creatures.</a:t>
            </a:r>
          </a:p>
        </p:txBody>
      </p:sp>
      <p:sp>
        <p:nvSpPr>
          <p:cNvPr id="6" name="TextBox 5">
            <a:extLst>
              <a:ext uri="{FF2B5EF4-FFF2-40B4-BE49-F238E27FC236}">
                <a16:creationId xmlns:a16="http://schemas.microsoft.com/office/drawing/2014/main" id="{F6335929-E68B-2855-9F6C-D4C018471A8F}"/>
              </a:ext>
            </a:extLst>
          </p:cNvPr>
          <p:cNvSpPr txBox="1"/>
          <p:nvPr/>
        </p:nvSpPr>
        <p:spPr>
          <a:xfrm>
            <a:off x="8975953" y="4077984"/>
            <a:ext cx="2786231" cy="2031325"/>
          </a:xfrm>
          <a:prstGeom prst="rect">
            <a:avLst/>
          </a:prstGeom>
          <a:solidFill>
            <a:schemeClr val="bg1"/>
          </a:solidFill>
          <a:ln>
            <a:solidFill>
              <a:schemeClr val="tx1"/>
            </a:solidFill>
          </a:ln>
        </p:spPr>
        <p:txBody>
          <a:bodyPr wrap="square" rtlCol="0">
            <a:spAutoFit/>
          </a:bodyPr>
          <a:lstStyle/>
          <a:p>
            <a:r>
              <a:rPr lang="en-US" sz="1400" b="1" dirty="0"/>
              <a:t>Inquiry</a:t>
            </a:r>
          </a:p>
          <a:p>
            <a:r>
              <a:rPr lang="en-US" sz="1400" dirty="0"/>
              <a:t>Our inquiry will be focused on the Stone Age and Iron Age by discussing what we know and what we want to find out, looking into the history of the transition from the Stone Age to the Iron Age, and painting our own Palaeolithic cave paintings.</a:t>
            </a:r>
            <a:endParaRPr lang="en-GB" sz="1400" dirty="0"/>
          </a:p>
        </p:txBody>
      </p:sp>
      <p:sp>
        <p:nvSpPr>
          <p:cNvPr id="7" name="TextBox 6">
            <a:extLst>
              <a:ext uri="{FF2B5EF4-FFF2-40B4-BE49-F238E27FC236}">
                <a16:creationId xmlns:a16="http://schemas.microsoft.com/office/drawing/2014/main" id="{5C348578-5F27-2043-D14D-77672FFB6FE3}"/>
              </a:ext>
            </a:extLst>
          </p:cNvPr>
          <p:cNvSpPr txBox="1"/>
          <p:nvPr/>
        </p:nvSpPr>
        <p:spPr>
          <a:xfrm>
            <a:off x="415419" y="409575"/>
            <a:ext cx="2886075" cy="2246769"/>
          </a:xfrm>
          <a:prstGeom prst="rect">
            <a:avLst/>
          </a:prstGeom>
          <a:solidFill>
            <a:schemeClr val="bg1"/>
          </a:solidFill>
          <a:ln>
            <a:solidFill>
              <a:schemeClr val="tx1"/>
            </a:solidFill>
          </a:ln>
        </p:spPr>
        <p:txBody>
          <a:bodyPr wrap="square" rtlCol="0">
            <a:spAutoFit/>
          </a:bodyPr>
          <a:lstStyle/>
          <a:p>
            <a:r>
              <a:rPr lang="en-US" sz="1400" b="1" dirty="0"/>
              <a:t>Computing</a:t>
            </a:r>
          </a:p>
          <a:p>
            <a:r>
              <a:rPr lang="en-US" sz="1400" dirty="0"/>
              <a:t>We will be learning to how to use Seesaw, research online and create presentations to showcase our learning. </a:t>
            </a:r>
          </a:p>
          <a:p>
            <a:endParaRPr lang="en-US" sz="1400" dirty="0"/>
          </a:p>
          <a:p>
            <a:r>
              <a:rPr lang="en-US" sz="1400" b="1" dirty="0"/>
              <a:t>French</a:t>
            </a:r>
          </a:p>
          <a:p>
            <a:r>
              <a:rPr lang="en-US" sz="1400" dirty="0"/>
              <a:t>We will be practicing speaking and listening in French, by learning about being at home and about pets.</a:t>
            </a:r>
          </a:p>
        </p:txBody>
      </p:sp>
      <p:sp>
        <p:nvSpPr>
          <p:cNvPr id="8" name="TextBox 7">
            <a:extLst>
              <a:ext uri="{FF2B5EF4-FFF2-40B4-BE49-F238E27FC236}">
                <a16:creationId xmlns:a16="http://schemas.microsoft.com/office/drawing/2014/main" id="{625BE3D8-484A-BE7B-2ABB-DE898E7A7C0A}"/>
              </a:ext>
            </a:extLst>
          </p:cNvPr>
          <p:cNvSpPr txBox="1"/>
          <p:nvPr/>
        </p:nvSpPr>
        <p:spPr>
          <a:xfrm>
            <a:off x="8890491" y="653969"/>
            <a:ext cx="2886075" cy="2031325"/>
          </a:xfrm>
          <a:prstGeom prst="rect">
            <a:avLst/>
          </a:prstGeom>
          <a:solidFill>
            <a:schemeClr val="bg1"/>
          </a:solidFill>
          <a:ln>
            <a:solidFill>
              <a:schemeClr val="tx1"/>
            </a:solidFill>
          </a:ln>
        </p:spPr>
        <p:txBody>
          <a:bodyPr wrap="square" rtlCol="0">
            <a:spAutoFit/>
          </a:bodyPr>
          <a:lstStyle/>
          <a:p>
            <a:r>
              <a:rPr lang="en-US" sz="1400" b="1" dirty="0"/>
              <a:t>PE</a:t>
            </a:r>
          </a:p>
          <a:p>
            <a:r>
              <a:rPr lang="en-US" sz="1400" u="sng" dirty="0"/>
              <a:t>Football and Hockey </a:t>
            </a:r>
          </a:p>
          <a:p>
            <a:r>
              <a:rPr lang="en-US" sz="1400" dirty="0"/>
              <a:t>We will focus on Football and Hockey this half term, by following the rules of the game and playing fairly, maintaining possession of a ball, passing to teammates at appropriate times, and leading others and acting as a respectful team member.</a:t>
            </a:r>
            <a:endParaRPr lang="en-US" sz="1400" u="sng" dirty="0"/>
          </a:p>
        </p:txBody>
      </p:sp>
      <p:sp>
        <p:nvSpPr>
          <p:cNvPr id="9" name="TextBox 8">
            <a:extLst>
              <a:ext uri="{FF2B5EF4-FFF2-40B4-BE49-F238E27FC236}">
                <a16:creationId xmlns:a16="http://schemas.microsoft.com/office/drawing/2014/main" id="{0E75C00F-B159-D1A3-BCF7-DD0475FE53AF}"/>
              </a:ext>
            </a:extLst>
          </p:cNvPr>
          <p:cNvSpPr txBox="1"/>
          <p:nvPr/>
        </p:nvSpPr>
        <p:spPr>
          <a:xfrm>
            <a:off x="4292196" y="2524228"/>
            <a:ext cx="3607593" cy="1354217"/>
          </a:xfrm>
          <a:prstGeom prst="rect">
            <a:avLst/>
          </a:prstGeom>
          <a:solidFill>
            <a:schemeClr val="bg1"/>
          </a:solidFill>
          <a:ln>
            <a:solidFill>
              <a:schemeClr val="tx1"/>
            </a:solidFill>
          </a:ln>
        </p:spPr>
        <p:txBody>
          <a:bodyPr wrap="square" rtlCol="0">
            <a:spAutoFit/>
          </a:bodyPr>
          <a:lstStyle/>
          <a:p>
            <a:pPr algn="ctr"/>
            <a:r>
              <a:rPr lang="en-GB" sz="2800" dirty="0"/>
              <a:t>Stone Age to Iron Age</a:t>
            </a:r>
          </a:p>
          <a:p>
            <a:pPr algn="ctr"/>
            <a:endParaRPr lang="en-GB" dirty="0"/>
          </a:p>
          <a:p>
            <a:pPr algn="ctr"/>
            <a:r>
              <a:rPr lang="en-GB" dirty="0"/>
              <a:t>How did daily life in Britain change from the Stone Age to the Iron Age?</a:t>
            </a:r>
          </a:p>
        </p:txBody>
      </p:sp>
      <p:sp>
        <p:nvSpPr>
          <p:cNvPr id="10" name="TextBox 9">
            <a:extLst>
              <a:ext uri="{FF2B5EF4-FFF2-40B4-BE49-F238E27FC236}">
                <a16:creationId xmlns:a16="http://schemas.microsoft.com/office/drawing/2014/main" id="{FE8AFAC0-BB7B-FFFE-65D5-03E2B876AE14}"/>
              </a:ext>
            </a:extLst>
          </p:cNvPr>
          <p:cNvSpPr txBox="1"/>
          <p:nvPr/>
        </p:nvSpPr>
        <p:spPr>
          <a:xfrm>
            <a:off x="3676649" y="545871"/>
            <a:ext cx="2228850" cy="1169551"/>
          </a:xfrm>
          <a:prstGeom prst="rect">
            <a:avLst/>
          </a:prstGeom>
          <a:solidFill>
            <a:schemeClr val="bg1"/>
          </a:solidFill>
          <a:ln>
            <a:solidFill>
              <a:schemeClr val="tx1"/>
            </a:solidFill>
          </a:ln>
        </p:spPr>
        <p:txBody>
          <a:bodyPr wrap="square" rtlCol="0">
            <a:spAutoFit/>
          </a:bodyPr>
          <a:lstStyle/>
          <a:p>
            <a:r>
              <a:rPr lang="en-US" sz="1400" b="1" dirty="0"/>
              <a:t>Maths</a:t>
            </a:r>
          </a:p>
          <a:p>
            <a:r>
              <a:rPr lang="en-US" sz="1400" dirty="0"/>
              <a:t>We will be focusing on multiplicative reasoning, additive reasoning and number sense.</a:t>
            </a:r>
            <a:endParaRPr lang="en-GB" sz="1400" dirty="0"/>
          </a:p>
        </p:txBody>
      </p:sp>
      <p:sp>
        <p:nvSpPr>
          <p:cNvPr id="12" name="TextBox 11">
            <a:extLst>
              <a:ext uri="{FF2B5EF4-FFF2-40B4-BE49-F238E27FC236}">
                <a16:creationId xmlns:a16="http://schemas.microsoft.com/office/drawing/2014/main" id="{4CE2AEC5-CD08-521F-53FA-965DEA97186E}"/>
              </a:ext>
            </a:extLst>
          </p:cNvPr>
          <p:cNvSpPr txBox="1"/>
          <p:nvPr/>
        </p:nvSpPr>
        <p:spPr>
          <a:xfrm>
            <a:off x="6280654" y="488179"/>
            <a:ext cx="2228850" cy="1384995"/>
          </a:xfrm>
          <a:prstGeom prst="rect">
            <a:avLst/>
          </a:prstGeom>
          <a:solidFill>
            <a:schemeClr val="bg1"/>
          </a:solidFill>
          <a:ln>
            <a:solidFill>
              <a:schemeClr val="tx1"/>
            </a:solidFill>
          </a:ln>
        </p:spPr>
        <p:txBody>
          <a:bodyPr wrap="square" rtlCol="0">
            <a:spAutoFit/>
          </a:bodyPr>
          <a:lstStyle/>
          <a:p>
            <a:r>
              <a:rPr lang="en-US" sz="1400" b="1" dirty="0"/>
              <a:t>PSHE/RSE</a:t>
            </a:r>
          </a:p>
          <a:p>
            <a:r>
              <a:rPr lang="en-US" sz="1400" dirty="0"/>
              <a:t>Our big question for PSHE this half term is ‘What are the benefits of physical fitness on our mental health?’</a:t>
            </a:r>
          </a:p>
        </p:txBody>
      </p:sp>
      <p:sp>
        <p:nvSpPr>
          <p:cNvPr id="13" name="TextBox 12">
            <a:extLst>
              <a:ext uri="{FF2B5EF4-FFF2-40B4-BE49-F238E27FC236}">
                <a16:creationId xmlns:a16="http://schemas.microsoft.com/office/drawing/2014/main" id="{A51C24F9-9CFC-E9B2-852A-535B2D39D571}"/>
              </a:ext>
            </a:extLst>
          </p:cNvPr>
          <p:cNvSpPr txBox="1"/>
          <p:nvPr/>
        </p:nvSpPr>
        <p:spPr>
          <a:xfrm>
            <a:off x="3490205" y="4114392"/>
            <a:ext cx="2943765" cy="2031325"/>
          </a:xfrm>
          <a:prstGeom prst="rect">
            <a:avLst/>
          </a:prstGeom>
          <a:solidFill>
            <a:schemeClr val="bg1"/>
          </a:solidFill>
          <a:ln>
            <a:solidFill>
              <a:schemeClr val="tx1"/>
            </a:solidFill>
          </a:ln>
        </p:spPr>
        <p:txBody>
          <a:bodyPr wrap="square" rtlCol="0">
            <a:spAutoFit/>
          </a:bodyPr>
          <a:lstStyle/>
          <a:p>
            <a:r>
              <a:rPr lang="en-US" sz="1400" b="1" dirty="0"/>
              <a:t>RE</a:t>
            </a:r>
          </a:p>
          <a:p>
            <a:r>
              <a:rPr lang="en-US" sz="1400" dirty="0"/>
              <a:t>We will be learning about Hinduism this half term, striving to answer the question, ‘What do Hindus believe God is like?’</a:t>
            </a:r>
          </a:p>
          <a:p>
            <a:endParaRPr lang="en-US" sz="1400" dirty="0"/>
          </a:p>
          <a:p>
            <a:r>
              <a:rPr lang="en-US" sz="1400" b="1" dirty="0"/>
              <a:t>Music</a:t>
            </a:r>
          </a:p>
          <a:p>
            <a:r>
              <a:rPr lang="en-US" sz="1400" dirty="0"/>
              <a:t>We will be learning about playing in a band in Music this </a:t>
            </a:r>
            <a:r>
              <a:rPr lang="en-US" sz="1400"/>
              <a:t>half term.</a:t>
            </a:r>
            <a:endParaRPr lang="en-US" sz="1400" dirty="0"/>
          </a:p>
        </p:txBody>
      </p:sp>
      <p:sp>
        <p:nvSpPr>
          <p:cNvPr id="14" name="TextBox 13">
            <a:extLst>
              <a:ext uri="{FF2B5EF4-FFF2-40B4-BE49-F238E27FC236}">
                <a16:creationId xmlns:a16="http://schemas.microsoft.com/office/drawing/2014/main" id="{F35AC9F8-1169-F918-88A2-CE2F17ACC27A}"/>
              </a:ext>
            </a:extLst>
          </p:cNvPr>
          <p:cNvSpPr txBox="1"/>
          <p:nvPr/>
        </p:nvSpPr>
        <p:spPr>
          <a:xfrm>
            <a:off x="6570891" y="4093644"/>
            <a:ext cx="2268141" cy="2031325"/>
          </a:xfrm>
          <a:prstGeom prst="rect">
            <a:avLst/>
          </a:prstGeom>
          <a:solidFill>
            <a:schemeClr val="bg1"/>
          </a:solidFill>
          <a:ln>
            <a:solidFill>
              <a:schemeClr val="tx1"/>
            </a:solidFill>
          </a:ln>
        </p:spPr>
        <p:txBody>
          <a:bodyPr wrap="square" rtlCol="0">
            <a:spAutoFit/>
          </a:bodyPr>
          <a:lstStyle/>
          <a:p>
            <a:r>
              <a:rPr lang="en-US" sz="1400" b="1" dirty="0"/>
              <a:t>Science</a:t>
            </a:r>
          </a:p>
          <a:p>
            <a:r>
              <a:rPr lang="en-US" sz="1400" dirty="0"/>
              <a:t>We will be learning to understand animals and humans this half term. We will focus on systems of the human body, answering ‘How do the systems inside our body work to make a healthy human?’</a:t>
            </a:r>
          </a:p>
        </p:txBody>
      </p:sp>
    </p:spTree>
    <p:extLst>
      <p:ext uri="{BB962C8B-B14F-4D97-AF65-F5344CB8AC3E}">
        <p14:creationId xmlns:p14="http://schemas.microsoft.com/office/powerpoint/2010/main" val="3789700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B58CB86963BF45ACB49E60A444DA84" ma:contentTypeVersion="14" ma:contentTypeDescription="Create a new document." ma:contentTypeScope="" ma:versionID="d93e144e4fee8e81388a93a51af6d7cc">
  <xsd:schema xmlns:xsd="http://www.w3.org/2001/XMLSchema" xmlns:xs="http://www.w3.org/2001/XMLSchema" xmlns:p="http://schemas.microsoft.com/office/2006/metadata/properties" xmlns:ns2="02554ba8-ad00-4710-8db7-9c07da708a90" xmlns:ns3="c3750d7c-52d2-4e35-aa1c-1eee1d2cb046" targetNamespace="http://schemas.microsoft.com/office/2006/metadata/properties" ma:root="true" ma:fieldsID="0cb391badb01e51f0001671b21f9e419" ns2:_="" ns3:_="">
    <xsd:import namespace="02554ba8-ad00-4710-8db7-9c07da708a90"/>
    <xsd:import namespace="c3750d7c-52d2-4e35-aa1c-1eee1d2cb04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554ba8-ad00-4710-8db7-9c07da708a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8094b6-c376-40f7-8aa8-abcd29f2cf1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750d7c-52d2-4e35-aa1c-1eee1d2cb04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5cc09bf-0f5c-4b0f-87e5-eb4c2190f2c4}" ma:internalName="TaxCatchAll" ma:showField="CatchAllData" ma:web="c3750d7c-52d2-4e35-aa1c-1eee1d2cb04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750d7c-52d2-4e35-aa1c-1eee1d2cb046" xsi:nil="true"/>
    <lcf76f155ced4ddcb4097134ff3c332f xmlns="02554ba8-ad00-4710-8db7-9c07da708a9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37EE7F4-DF3F-4589-AE99-72629E9FFA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554ba8-ad00-4710-8db7-9c07da708a90"/>
    <ds:schemaRef ds:uri="c3750d7c-52d2-4e35-aa1c-1eee1d2cb0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931A4C-FBF5-491B-B9BA-811F134751F6}">
  <ds:schemaRefs>
    <ds:schemaRef ds:uri="http://schemas.microsoft.com/sharepoint/v3/contenttype/forms"/>
  </ds:schemaRefs>
</ds:datastoreItem>
</file>

<file path=customXml/itemProps3.xml><?xml version="1.0" encoding="utf-8"?>
<ds:datastoreItem xmlns:ds="http://schemas.openxmlformats.org/officeDocument/2006/customXml" ds:itemID="{2FE9784A-B9AB-4281-AFDB-5FB0D498AB30}">
  <ds:schemaRefs>
    <ds:schemaRef ds:uri="http://schemas.microsoft.com/office/2006/metadata/properties"/>
    <ds:schemaRef ds:uri="http://schemas.microsoft.com/office/infopath/2007/PartnerControls"/>
    <ds:schemaRef ds:uri="c3750d7c-52d2-4e35-aa1c-1eee1d2cb046"/>
    <ds:schemaRef ds:uri="02554ba8-ad00-4710-8db7-9c07da708a90"/>
  </ds:schemaRefs>
</ds:datastoreItem>
</file>

<file path=docProps/app.xml><?xml version="1.0" encoding="utf-8"?>
<Properties xmlns="http://schemas.openxmlformats.org/officeDocument/2006/extended-properties" xmlns:vt="http://schemas.openxmlformats.org/officeDocument/2006/docPropsVTypes">
  <TotalTime>4240</TotalTime>
  <Words>346</Words>
  <Application>Microsoft Office PowerPoint</Application>
  <PresentationFormat>Widescreen</PresentationFormat>
  <Paragraphs>31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Hemsley</dc:creator>
  <cp:lastModifiedBy>Lewis Hemsley</cp:lastModifiedBy>
  <cp:revision>10</cp:revision>
  <dcterms:created xsi:type="dcterms:W3CDTF">2022-10-19T15:29:03Z</dcterms:created>
  <dcterms:modified xsi:type="dcterms:W3CDTF">2025-09-03T11:39:13Z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0x01010092B58CB86963BF45ACB49E60A444DA84</vt:lpwstr>
  </property>
  <property fmtid="{D5CDD505-2E9C-101B-9397-08002B2CF9AE}" pid="3" name="MediaServiceImageTags">
    <vt:lpwstr/>
  </property>
</Properties>
</file>