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4A8AF-4077-5E08-DB4C-9D4B2D5FC9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E87A435-81DF-7626-445D-7875C7C789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FD5AA04-316F-0CC2-7208-CF57870827C9}"/>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3B6DFD99-8257-DAF7-3A65-876449B925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B5F4D7-803E-C79F-DAD7-D7796CCFD5BA}"/>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3555490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044C5-874E-2818-C582-A854886D6A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5C5B6E-8ABA-8774-CA59-C94A6B3A34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6EF5F3-2ECA-D622-9CF2-3CE69915C82E}"/>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93CFEDD7-9730-3001-5859-BFA9349570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9CF061-394E-F878-548D-2581300F2742}"/>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333568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D9A21E-A3BC-8D00-1252-D208E443DF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26DD364-0635-0802-D211-96E567F911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F58419-012A-49E6-93A1-9A974B3E2CE4}"/>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05BFFC53-591C-ADA8-5F0F-954CD9800F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22719C-9875-F932-1286-904F11D42EE1}"/>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2186611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2D8A3-7080-F35C-C6EA-48447A2EA5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188C24-B3C9-60CA-17C7-647B3F6A96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43F8B4-1932-6AC5-7024-770C1D9C7D1A}"/>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788547B4-FDC3-08FD-AED4-28D1595422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1C215A-2A41-CB32-57CF-FF41EA85D4FB}"/>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292125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21366-259A-6E04-77AC-887BF82FBC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696296-2886-804A-244B-31D1D21F69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3CD000-EEC3-2779-CD8C-224688849295}"/>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AE3911F5-674C-08F9-A2D3-383DD306F5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73933F-65DB-E1CA-783C-87D650F37346}"/>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3532694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6BB30-37D2-05A3-C4EB-6AD0124FA9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02CE9B-C11D-5211-1592-DE17E958F1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892C9FE-885D-BBB8-01BC-17C3D5225B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C92D846-A5D3-908F-9A56-64D52CE71637}"/>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6" name="Footer Placeholder 5">
            <a:extLst>
              <a:ext uri="{FF2B5EF4-FFF2-40B4-BE49-F238E27FC236}">
                <a16:creationId xmlns:a16="http://schemas.microsoft.com/office/drawing/2014/main" id="{661795CD-8946-AB5A-A9C8-A5C9AE34EE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3A1460-F25C-FE48-6793-A65265A40A85}"/>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2823303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DE67E-D836-1CBD-B64A-36E9B74A37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E6347B-FC86-E4BE-6C1E-4EF9200CCB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BB5081-18FA-0AC3-D276-31CB78660E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C3C73C5-A5A2-0383-DA48-5C60F13949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B3135E-DAAC-45EA-92AD-5C3CB29CC4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2138A1-74B6-85DE-C3A0-566E94A4EBB1}"/>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8" name="Footer Placeholder 7">
            <a:extLst>
              <a:ext uri="{FF2B5EF4-FFF2-40B4-BE49-F238E27FC236}">
                <a16:creationId xmlns:a16="http://schemas.microsoft.com/office/drawing/2014/main" id="{D2C41D3D-4451-05E4-6834-ABF437582A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3AC264-39A6-F3CC-A411-65FFC302FF94}"/>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481021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B140F-5E86-C5FB-D806-2AD509E4629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348E26F-0C1B-CDF9-FCA7-3DB7BC5427CD}"/>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4" name="Footer Placeholder 3">
            <a:extLst>
              <a:ext uri="{FF2B5EF4-FFF2-40B4-BE49-F238E27FC236}">
                <a16:creationId xmlns:a16="http://schemas.microsoft.com/office/drawing/2014/main" id="{42EC2726-229C-0792-B191-78FC251903D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7B52BD5-8622-BB8D-364E-A3B5961BAFA6}"/>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4099586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4D35DE-8DB9-4638-67F0-368AA99E2CB7}"/>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3" name="Footer Placeholder 2">
            <a:extLst>
              <a:ext uri="{FF2B5EF4-FFF2-40B4-BE49-F238E27FC236}">
                <a16:creationId xmlns:a16="http://schemas.microsoft.com/office/drawing/2014/main" id="{1DA7F396-62FE-CD56-4BBF-129AB8E3748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D73768-01DF-3439-CC3C-87982089319B}"/>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410489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3C7CC-CCB0-9768-47E7-7809962793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AF34B1B-283F-0B83-EAA0-7FC46BE73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E39A7D-2963-CB0A-741B-9C14AE7CC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AEDA7-BAF4-B6E7-1CDF-3219F8E8C7D4}"/>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6" name="Footer Placeholder 5">
            <a:extLst>
              <a:ext uri="{FF2B5EF4-FFF2-40B4-BE49-F238E27FC236}">
                <a16:creationId xmlns:a16="http://schemas.microsoft.com/office/drawing/2014/main" id="{DE70EB34-DA63-B840-4CB4-22BD5608CD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97F353-F6DA-4241-A038-534FA8E283B9}"/>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31791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7E8F8-C223-35B5-24B6-C352BFB746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F49B13-4BDD-D1F1-85B1-F83AE59C5A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7F93EFE-4121-C885-8F95-7815A0AC87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BA4B31-6927-0435-B231-86C8A63EF4B3}"/>
              </a:ext>
            </a:extLst>
          </p:cNvPr>
          <p:cNvSpPr>
            <a:spLocks noGrp="1"/>
          </p:cNvSpPr>
          <p:nvPr>
            <p:ph type="dt" sz="half" idx="10"/>
          </p:nvPr>
        </p:nvSpPr>
        <p:spPr/>
        <p:txBody>
          <a:bodyPr/>
          <a:lstStyle/>
          <a:p>
            <a:fld id="{4C82A7B5-D0AC-442A-9C7A-59360E5A3AAF}" type="datetimeFigureOut">
              <a:rPr lang="en-GB" smtClean="0"/>
              <a:t>19/04/2026</a:t>
            </a:fld>
            <a:endParaRPr lang="en-GB"/>
          </a:p>
        </p:txBody>
      </p:sp>
      <p:sp>
        <p:nvSpPr>
          <p:cNvPr id="6" name="Footer Placeholder 5">
            <a:extLst>
              <a:ext uri="{FF2B5EF4-FFF2-40B4-BE49-F238E27FC236}">
                <a16:creationId xmlns:a16="http://schemas.microsoft.com/office/drawing/2014/main" id="{55693751-81F4-7C67-05E4-A2674CD63E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C2BA1B-2D16-EB2D-9233-0A0F8210CD54}"/>
              </a:ext>
            </a:extLst>
          </p:cNvPr>
          <p:cNvSpPr>
            <a:spLocks noGrp="1"/>
          </p:cNvSpPr>
          <p:nvPr>
            <p:ph type="sldNum" sz="quarter" idx="12"/>
          </p:nvPr>
        </p:nvSpPr>
        <p:spPr/>
        <p:txBody>
          <a:bodyPr/>
          <a:lstStyle/>
          <a:p>
            <a:fld id="{77CA4679-F0C3-4681-AAAA-1877A0EBA93D}" type="slidenum">
              <a:rPr lang="en-GB" smtClean="0"/>
              <a:t>‹#›</a:t>
            </a:fld>
            <a:endParaRPr lang="en-GB"/>
          </a:p>
        </p:txBody>
      </p:sp>
    </p:spTree>
    <p:extLst>
      <p:ext uri="{BB962C8B-B14F-4D97-AF65-F5344CB8AC3E}">
        <p14:creationId xmlns:p14="http://schemas.microsoft.com/office/powerpoint/2010/main" val="4248275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38C77-9CF3-46FC-FD0F-7B2C9DA203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C5C7E0-02DA-6D4C-DF3D-F1CD8CCA5A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71E6BB-D57D-A91E-52D0-789856AAAB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82A7B5-D0AC-442A-9C7A-59360E5A3AAF}" type="datetimeFigureOut">
              <a:rPr lang="en-GB" smtClean="0"/>
              <a:t>19/04/2026</a:t>
            </a:fld>
            <a:endParaRPr lang="en-GB"/>
          </a:p>
        </p:txBody>
      </p:sp>
      <p:sp>
        <p:nvSpPr>
          <p:cNvPr id="5" name="Footer Placeholder 4">
            <a:extLst>
              <a:ext uri="{FF2B5EF4-FFF2-40B4-BE49-F238E27FC236}">
                <a16:creationId xmlns:a16="http://schemas.microsoft.com/office/drawing/2014/main" id="{3592C565-7A35-4588-B5DF-02078276EF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EB5D600-3CB5-53A8-0729-142F5F9C7F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A4679-F0C3-4681-AAAA-1877A0EBA93D}" type="slidenum">
              <a:rPr lang="en-GB" smtClean="0"/>
              <a:t>‹#›</a:t>
            </a:fld>
            <a:endParaRPr lang="en-GB"/>
          </a:p>
        </p:txBody>
      </p:sp>
    </p:spTree>
    <p:extLst>
      <p:ext uri="{BB962C8B-B14F-4D97-AF65-F5344CB8AC3E}">
        <p14:creationId xmlns:p14="http://schemas.microsoft.com/office/powerpoint/2010/main" val="1628869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Australia and Cornwall Friendship Table Flag">
            <a:extLst>
              <a:ext uri="{FF2B5EF4-FFF2-40B4-BE49-F238E27FC236}">
                <a16:creationId xmlns:a16="http://schemas.microsoft.com/office/drawing/2014/main" id="{D9A8C62D-CE63-7DFC-8BD7-CCD03864B880}"/>
              </a:ext>
            </a:extLst>
          </p:cNvPr>
          <p:cNvPicPr>
            <a:picLocks noChangeAspect="1" noChangeArrowheads="1"/>
          </p:cNvPicPr>
          <p:nvPr/>
        </p:nvPicPr>
        <p:blipFill>
          <a:blip r:embed="rId2">
            <a:alphaModFix amt="67000"/>
            <a:extLst>
              <a:ext uri="{28A0092B-C50C-407E-A947-70E740481C1C}">
                <a14:useLocalDpi xmlns:a14="http://schemas.microsoft.com/office/drawing/2010/main" val="0"/>
              </a:ext>
            </a:extLst>
          </a:blip>
          <a:srcRect/>
          <a:stretch>
            <a:fillRect/>
          </a:stretch>
        </p:blipFill>
        <p:spPr bwMode="auto">
          <a:xfrm>
            <a:off x="6090383" y="3796"/>
            <a:ext cx="6101618" cy="686559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Australia and Cornwall Friendship Table Flag">
            <a:extLst>
              <a:ext uri="{FF2B5EF4-FFF2-40B4-BE49-F238E27FC236}">
                <a16:creationId xmlns:a16="http://schemas.microsoft.com/office/drawing/2014/main" id="{57225CF5-00F7-E0F9-224D-145D3F5F1C39}"/>
              </a:ext>
            </a:extLst>
          </p:cNvPr>
          <p:cNvPicPr>
            <a:picLocks noChangeAspect="1" noChangeArrowheads="1"/>
          </p:cNvPicPr>
          <p:nvPr/>
        </p:nvPicPr>
        <p:blipFill>
          <a:blip r:embed="rId2">
            <a:alphaModFix amt="67000"/>
            <a:extLst>
              <a:ext uri="{28A0092B-C50C-407E-A947-70E740481C1C}">
                <a14:useLocalDpi xmlns:a14="http://schemas.microsoft.com/office/drawing/2010/main" val="0"/>
              </a:ext>
            </a:extLst>
          </a:blip>
          <a:srcRect/>
          <a:stretch>
            <a:fillRect/>
          </a:stretch>
        </p:blipFill>
        <p:spPr bwMode="auto">
          <a:xfrm>
            <a:off x="9579" y="3796"/>
            <a:ext cx="6101618" cy="686559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2510AAE-3E55-F361-57CE-97094C9BA256}"/>
              </a:ext>
            </a:extLst>
          </p:cNvPr>
          <p:cNvSpPr txBox="1"/>
          <p:nvPr/>
        </p:nvSpPr>
        <p:spPr>
          <a:xfrm>
            <a:off x="268130" y="3862539"/>
            <a:ext cx="2963524" cy="2462213"/>
          </a:xfrm>
          <a:prstGeom prst="rect">
            <a:avLst/>
          </a:prstGeom>
          <a:solidFill>
            <a:schemeClr val="bg1"/>
          </a:solidFill>
          <a:ln>
            <a:solidFill>
              <a:schemeClr val="tx1"/>
            </a:solidFill>
          </a:ln>
        </p:spPr>
        <p:txBody>
          <a:bodyPr wrap="square" rtlCol="0">
            <a:spAutoFit/>
          </a:bodyPr>
          <a:lstStyle/>
          <a:p>
            <a:r>
              <a:rPr lang="en-US" sz="1400" b="1" dirty="0"/>
              <a:t>English</a:t>
            </a:r>
          </a:p>
          <a:p>
            <a:r>
              <a:rPr lang="en-US" sz="1400" u="sng" dirty="0"/>
              <a:t>Recount - Diary</a:t>
            </a:r>
            <a:endParaRPr lang="en-GB" sz="1400" u="sng" dirty="0"/>
          </a:p>
          <a:p>
            <a:r>
              <a:rPr lang="en-GB" sz="1400" dirty="0"/>
              <a:t>We will be writing diaries this half term, learning the text-specific language features and writing our own diaries as a Cornish tin miner.</a:t>
            </a:r>
          </a:p>
          <a:p>
            <a:r>
              <a:rPr lang="en-GB" sz="1400" u="sng" dirty="0"/>
              <a:t>Recount - Biography</a:t>
            </a:r>
          </a:p>
          <a:p>
            <a:r>
              <a:rPr lang="en-GB" sz="1400" dirty="0"/>
              <a:t>We will be writing biographies this half term, learning the text-specific language features and writing our own biographies.</a:t>
            </a:r>
          </a:p>
        </p:txBody>
      </p:sp>
      <p:sp>
        <p:nvSpPr>
          <p:cNvPr id="6" name="TextBox 5">
            <a:extLst>
              <a:ext uri="{FF2B5EF4-FFF2-40B4-BE49-F238E27FC236}">
                <a16:creationId xmlns:a16="http://schemas.microsoft.com/office/drawing/2014/main" id="{F6335929-E68B-2855-9F6C-D4C018471A8F}"/>
              </a:ext>
            </a:extLst>
          </p:cNvPr>
          <p:cNvSpPr txBox="1"/>
          <p:nvPr/>
        </p:nvSpPr>
        <p:spPr>
          <a:xfrm>
            <a:off x="8975953" y="4077984"/>
            <a:ext cx="2786231" cy="2031325"/>
          </a:xfrm>
          <a:prstGeom prst="rect">
            <a:avLst/>
          </a:prstGeom>
          <a:solidFill>
            <a:schemeClr val="bg1"/>
          </a:solidFill>
          <a:ln>
            <a:solidFill>
              <a:schemeClr val="tx1"/>
            </a:solidFill>
          </a:ln>
        </p:spPr>
        <p:txBody>
          <a:bodyPr wrap="square" rtlCol="0">
            <a:spAutoFit/>
          </a:bodyPr>
          <a:lstStyle/>
          <a:p>
            <a:r>
              <a:rPr lang="en-US" sz="1400" b="1" dirty="0"/>
              <a:t>Inquiry</a:t>
            </a:r>
          </a:p>
          <a:p>
            <a:r>
              <a:rPr lang="en-US" sz="1400" dirty="0"/>
              <a:t>Our inquiry will be focused on Cornwall by discussing what we know and what we want to find out, identifying different types of physical geography, and comparing physical geography features in Cornwall to those in southern Australia.</a:t>
            </a:r>
            <a:endParaRPr lang="en-GB" sz="1400" dirty="0"/>
          </a:p>
        </p:txBody>
      </p:sp>
      <p:sp>
        <p:nvSpPr>
          <p:cNvPr id="7" name="TextBox 6">
            <a:extLst>
              <a:ext uri="{FF2B5EF4-FFF2-40B4-BE49-F238E27FC236}">
                <a16:creationId xmlns:a16="http://schemas.microsoft.com/office/drawing/2014/main" id="{5C348578-5F27-2043-D14D-77672FFB6FE3}"/>
              </a:ext>
            </a:extLst>
          </p:cNvPr>
          <p:cNvSpPr txBox="1"/>
          <p:nvPr/>
        </p:nvSpPr>
        <p:spPr>
          <a:xfrm>
            <a:off x="415419" y="409575"/>
            <a:ext cx="2886075" cy="2246769"/>
          </a:xfrm>
          <a:prstGeom prst="rect">
            <a:avLst/>
          </a:prstGeom>
          <a:solidFill>
            <a:schemeClr val="bg1"/>
          </a:solidFill>
          <a:ln>
            <a:solidFill>
              <a:schemeClr val="tx1"/>
            </a:solidFill>
          </a:ln>
        </p:spPr>
        <p:txBody>
          <a:bodyPr wrap="square" rtlCol="0">
            <a:spAutoFit/>
          </a:bodyPr>
          <a:lstStyle/>
          <a:p>
            <a:r>
              <a:rPr lang="en-US" sz="1400" b="1" dirty="0"/>
              <a:t>Computing</a:t>
            </a:r>
          </a:p>
          <a:p>
            <a:r>
              <a:rPr lang="en-US" sz="1400" dirty="0"/>
              <a:t>We will be learning to code this half term, by developing our understanding of Scratch and using our drawing skills to design characters and backgrounds.</a:t>
            </a:r>
          </a:p>
          <a:p>
            <a:endParaRPr lang="en-US" sz="1400" dirty="0"/>
          </a:p>
          <a:p>
            <a:r>
              <a:rPr lang="en-US" sz="1400" b="1" dirty="0"/>
              <a:t>French</a:t>
            </a:r>
          </a:p>
          <a:p>
            <a:r>
              <a:rPr lang="en-US" sz="1400" dirty="0"/>
              <a:t>We will be learning about the weather and seasons.</a:t>
            </a:r>
          </a:p>
        </p:txBody>
      </p:sp>
      <p:sp>
        <p:nvSpPr>
          <p:cNvPr id="8" name="TextBox 7">
            <a:extLst>
              <a:ext uri="{FF2B5EF4-FFF2-40B4-BE49-F238E27FC236}">
                <a16:creationId xmlns:a16="http://schemas.microsoft.com/office/drawing/2014/main" id="{625BE3D8-484A-BE7B-2ABB-DE898E7A7C0A}"/>
              </a:ext>
            </a:extLst>
          </p:cNvPr>
          <p:cNvSpPr txBox="1"/>
          <p:nvPr/>
        </p:nvSpPr>
        <p:spPr>
          <a:xfrm>
            <a:off x="8763000" y="428625"/>
            <a:ext cx="2999185" cy="1600438"/>
          </a:xfrm>
          <a:prstGeom prst="rect">
            <a:avLst/>
          </a:prstGeom>
          <a:solidFill>
            <a:schemeClr val="bg1"/>
          </a:solidFill>
          <a:ln>
            <a:solidFill>
              <a:schemeClr val="tx1"/>
            </a:solidFill>
          </a:ln>
        </p:spPr>
        <p:txBody>
          <a:bodyPr wrap="square" rtlCol="0">
            <a:spAutoFit/>
          </a:bodyPr>
          <a:lstStyle/>
          <a:p>
            <a:r>
              <a:rPr lang="en-US" sz="1400" b="1" dirty="0"/>
              <a:t>PE</a:t>
            </a:r>
          </a:p>
          <a:p>
            <a:r>
              <a:rPr lang="en-US" sz="1400" u="sng" dirty="0"/>
              <a:t>Tennis and Athletics</a:t>
            </a:r>
          </a:p>
          <a:p>
            <a:r>
              <a:rPr lang="en-US" sz="1400" dirty="0"/>
              <a:t>We will focus on Tennis and Athletics this half term. We will be practicing forehand, backhand, juggling and movement in Tennis, and practicing for sports day in athletics.</a:t>
            </a:r>
            <a:endParaRPr lang="en-US" sz="1400" u="sng" dirty="0"/>
          </a:p>
        </p:txBody>
      </p:sp>
      <p:sp>
        <p:nvSpPr>
          <p:cNvPr id="9" name="TextBox 8">
            <a:extLst>
              <a:ext uri="{FF2B5EF4-FFF2-40B4-BE49-F238E27FC236}">
                <a16:creationId xmlns:a16="http://schemas.microsoft.com/office/drawing/2014/main" id="{0E75C00F-B159-D1A3-BCF7-DD0475FE53AF}"/>
              </a:ext>
            </a:extLst>
          </p:cNvPr>
          <p:cNvSpPr txBox="1"/>
          <p:nvPr/>
        </p:nvSpPr>
        <p:spPr>
          <a:xfrm>
            <a:off x="4292196" y="2524228"/>
            <a:ext cx="3607593" cy="1200329"/>
          </a:xfrm>
          <a:prstGeom prst="rect">
            <a:avLst/>
          </a:prstGeom>
          <a:solidFill>
            <a:schemeClr val="bg1"/>
          </a:solidFill>
          <a:ln>
            <a:solidFill>
              <a:schemeClr val="tx1"/>
            </a:solidFill>
          </a:ln>
        </p:spPr>
        <p:txBody>
          <a:bodyPr wrap="square" rtlCol="0">
            <a:spAutoFit/>
          </a:bodyPr>
          <a:lstStyle/>
          <a:p>
            <a:pPr algn="ctr"/>
            <a:r>
              <a:rPr lang="en-GB" dirty="0"/>
              <a:t>Cornwall My Home</a:t>
            </a:r>
          </a:p>
          <a:p>
            <a:pPr algn="ctr"/>
            <a:endParaRPr lang="en-GB" dirty="0"/>
          </a:p>
          <a:p>
            <a:pPr algn="ctr"/>
            <a:r>
              <a:rPr lang="en-GB" dirty="0"/>
              <a:t>How do physical characteristics vary between Cornwall and Australia?</a:t>
            </a:r>
          </a:p>
        </p:txBody>
      </p:sp>
      <p:sp>
        <p:nvSpPr>
          <p:cNvPr id="10" name="TextBox 9">
            <a:extLst>
              <a:ext uri="{FF2B5EF4-FFF2-40B4-BE49-F238E27FC236}">
                <a16:creationId xmlns:a16="http://schemas.microsoft.com/office/drawing/2014/main" id="{FE8AFAC0-BB7B-FFFE-65D5-03E2B876AE14}"/>
              </a:ext>
            </a:extLst>
          </p:cNvPr>
          <p:cNvSpPr txBox="1"/>
          <p:nvPr/>
        </p:nvSpPr>
        <p:spPr>
          <a:xfrm>
            <a:off x="3676649" y="545871"/>
            <a:ext cx="2228850" cy="1169551"/>
          </a:xfrm>
          <a:prstGeom prst="rect">
            <a:avLst/>
          </a:prstGeom>
          <a:solidFill>
            <a:schemeClr val="bg1"/>
          </a:solidFill>
          <a:ln>
            <a:solidFill>
              <a:schemeClr val="tx1"/>
            </a:solidFill>
          </a:ln>
        </p:spPr>
        <p:txBody>
          <a:bodyPr wrap="square" rtlCol="0">
            <a:spAutoFit/>
          </a:bodyPr>
          <a:lstStyle/>
          <a:p>
            <a:r>
              <a:rPr lang="en-US" sz="1400" b="1" dirty="0"/>
              <a:t>Maths</a:t>
            </a:r>
          </a:p>
          <a:p>
            <a:r>
              <a:rPr lang="en-US" sz="1400" dirty="0"/>
              <a:t>We will be focusing on geometric reasoning and number sense this half term.</a:t>
            </a:r>
            <a:endParaRPr lang="en-GB" sz="1400" dirty="0"/>
          </a:p>
        </p:txBody>
      </p:sp>
      <p:sp>
        <p:nvSpPr>
          <p:cNvPr id="12" name="TextBox 11">
            <a:extLst>
              <a:ext uri="{FF2B5EF4-FFF2-40B4-BE49-F238E27FC236}">
                <a16:creationId xmlns:a16="http://schemas.microsoft.com/office/drawing/2014/main" id="{4CE2AEC5-CD08-521F-53FA-965DEA97186E}"/>
              </a:ext>
            </a:extLst>
          </p:cNvPr>
          <p:cNvSpPr txBox="1"/>
          <p:nvPr/>
        </p:nvSpPr>
        <p:spPr>
          <a:xfrm>
            <a:off x="6181725" y="488179"/>
            <a:ext cx="2327779" cy="1384995"/>
          </a:xfrm>
          <a:prstGeom prst="rect">
            <a:avLst/>
          </a:prstGeom>
          <a:solidFill>
            <a:schemeClr val="bg1"/>
          </a:solidFill>
          <a:ln>
            <a:solidFill>
              <a:schemeClr val="tx1"/>
            </a:solidFill>
          </a:ln>
        </p:spPr>
        <p:txBody>
          <a:bodyPr wrap="square" rtlCol="0">
            <a:spAutoFit/>
          </a:bodyPr>
          <a:lstStyle/>
          <a:p>
            <a:r>
              <a:rPr lang="en-US" sz="1400" b="1" dirty="0"/>
              <a:t>PSHE/RSE</a:t>
            </a:r>
          </a:p>
          <a:p>
            <a:r>
              <a:rPr lang="en-US" sz="1400" dirty="0"/>
              <a:t>Our big questions for PSHE this half term are ‘Why do we need to be protected from the sun?’ and ‘Why is sleep important?’</a:t>
            </a:r>
          </a:p>
        </p:txBody>
      </p:sp>
      <p:sp>
        <p:nvSpPr>
          <p:cNvPr id="13" name="TextBox 12">
            <a:extLst>
              <a:ext uri="{FF2B5EF4-FFF2-40B4-BE49-F238E27FC236}">
                <a16:creationId xmlns:a16="http://schemas.microsoft.com/office/drawing/2014/main" id="{A51C24F9-9CFC-E9B2-852A-535B2D39D571}"/>
              </a:ext>
            </a:extLst>
          </p:cNvPr>
          <p:cNvSpPr txBox="1"/>
          <p:nvPr/>
        </p:nvSpPr>
        <p:spPr>
          <a:xfrm>
            <a:off x="3490205" y="3974871"/>
            <a:ext cx="2943765" cy="2246769"/>
          </a:xfrm>
          <a:prstGeom prst="rect">
            <a:avLst/>
          </a:prstGeom>
          <a:solidFill>
            <a:schemeClr val="bg1"/>
          </a:solidFill>
          <a:ln>
            <a:solidFill>
              <a:schemeClr val="tx1"/>
            </a:solidFill>
          </a:ln>
        </p:spPr>
        <p:txBody>
          <a:bodyPr wrap="square" rtlCol="0">
            <a:spAutoFit/>
          </a:bodyPr>
          <a:lstStyle/>
          <a:p>
            <a:r>
              <a:rPr lang="en-US" sz="1400" b="1" dirty="0"/>
              <a:t>RE</a:t>
            </a:r>
          </a:p>
          <a:p>
            <a:r>
              <a:rPr lang="en-US" sz="1400" dirty="0"/>
              <a:t>We will be learning about Christianity this half term, striving to answer the question, ‘When Jesus left what was the impact of Pentecost?’</a:t>
            </a:r>
          </a:p>
          <a:p>
            <a:endParaRPr lang="en-US" sz="1400" dirty="0"/>
          </a:p>
          <a:p>
            <a:r>
              <a:rPr lang="en-US" sz="1400" b="1" dirty="0"/>
              <a:t>Music</a:t>
            </a:r>
          </a:p>
          <a:p>
            <a:r>
              <a:rPr lang="en-US" sz="1400" dirty="0"/>
              <a:t>We will be learning to use sound effects to enhance the drama and realism of a </a:t>
            </a:r>
            <a:r>
              <a:rPr lang="en-US" sz="1400"/>
              <a:t>film clip.</a:t>
            </a:r>
            <a:endParaRPr lang="en-US" sz="1400" dirty="0"/>
          </a:p>
        </p:txBody>
      </p:sp>
      <p:sp>
        <p:nvSpPr>
          <p:cNvPr id="14" name="TextBox 13">
            <a:extLst>
              <a:ext uri="{FF2B5EF4-FFF2-40B4-BE49-F238E27FC236}">
                <a16:creationId xmlns:a16="http://schemas.microsoft.com/office/drawing/2014/main" id="{F35AC9F8-1169-F918-88A2-CE2F17ACC27A}"/>
              </a:ext>
            </a:extLst>
          </p:cNvPr>
          <p:cNvSpPr txBox="1"/>
          <p:nvPr/>
        </p:nvSpPr>
        <p:spPr>
          <a:xfrm>
            <a:off x="6570891" y="4093644"/>
            <a:ext cx="2268141" cy="1600438"/>
          </a:xfrm>
          <a:prstGeom prst="rect">
            <a:avLst/>
          </a:prstGeom>
          <a:solidFill>
            <a:schemeClr val="bg1"/>
          </a:solidFill>
          <a:ln>
            <a:solidFill>
              <a:schemeClr val="tx1"/>
            </a:solidFill>
          </a:ln>
        </p:spPr>
        <p:txBody>
          <a:bodyPr wrap="square" rtlCol="0">
            <a:spAutoFit/>
          </a:bodyPr>
          <a:lstStyle/>
          <a:p>
            <a:r>
              <a:rPr lang="en-US" sz="1400" b="1" dirty="0"/>
              <a:t>Science</a:t>
            </a:r>
          </a:p>
          <a:p>
            <a:r>
              <a:rPr lang="en-US" sz="1400" dirty="0"/>
              <a:t>We will be learning to investigate living things in Science this term. We will be completing class projects on the effects of environmental change.</a:t>
            </a:r>
          </a:p>
        </p:txBody>
      </p:sp>
    </p:spTree>
    <p:extLst>
      <p:ext uri="{BB962C8B-B14F-4D97-AF65-F5344CB8AC3E}">
        <p14:creationId xmlns:p14="http://schemas.microsoft.com/office/powerpoint/2010/main" val="3789700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3750d7c-52d2-4e35-aa1c-1eee1d2cb046" xsi:nil="true"/>
    <lcf76f155ced4ddcb4097134ff3c332f xmlns="02554ba8-ad00-4710-8db7-9c07da708a9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2B58CB86963BF45ACB49E60A444DA84" ma:contentTypeVersion="14" ma:contentTypeDescription="Create a new document." ma:contentTypeScope="" ma:versionID="438ae793e407b4184e5f57c47a4dd466">
  <xsd:schema xmlns:xsd="http://www.w3.org/2001/XMLSchema" xmlns:xs="http://www.w3.org/2001/XMLSchema" xmlns:p="http://schemas.microsoft.com/office/2006/metadata/properties" xmlns:ns2="02554ba8-ad00-4710-8db7-9c07da708a90" xmlns:ns3="c3750d7c-52d2-4e35-aa1c-1eee1d2cb046" targetNamespace="http://schemas.microsoft.com/office/2006/metadata/properties" ma:root="true" ma:fieldsID="611c5f4229dee4cc33bb476abbacf9c4" ns2:_="" ns3:_="">
    <xsd:import namespace="02554ba8-ad00-4710-8db7-9c07da708a90"/>
    <xsd:import namespace="c3750d7c-52d2-4e35-aa1c-1eee1d2cb04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554ba8-ad00-4710-8db7-9c07da70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08094b6-c376-40f7-8aa8-abcd29f2cf1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750d7c-52d2-4e35-aa1c-1eee1d2cb04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5cc09bf-0f5c-4b0f-87e5-eb4c2190f2c4}" ma:internalName="TaxCatchAll" ma:showField="CatchAllData" ma:web="c3750d7c-52d2-4e35-aa1c-1eee1d2cb04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B95488-C4FD-4E6D-AF91-75C4268DF814}">
  <ds:schemaRefs>
    <ds:schemaRef ds:uri="http://schemas.microsoft.com/office/2006/metadata/properties"/>
    <ds:schemaRef ds:uri="http://schemas.microsoft.com/office/infopath/2007/PartnerControls"/>
    <ds:schemaRef ds:uri="c3750d7c-52d2-4e35-aa1c-1eee1d2cb046"/>
    <ds:schemaRef ds:uri="02554ba8-ad00-4710-8db7-9c07da708a90"/>
  </ds:schemaRefs>
</ds:datastoreItem>
</file>

<file path=customXml/itemProps2.xml><?xml version="1.0" encoding="utf-8"?>
<ds:datastoreItem xmlns:ds="http://schemas.openxmlformats.org/officeDocument/2006/customXml" ds:itemID="{986AD1AC-54E6-4DE7-9268-434C6ED7F1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554ba8-ad00-4710-8db7-9c07da708a90"/>
    <ds:schemaRef ds:uri="c3750d7c-52d2-4e35-aa1c-1eee1d2cb0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C5E813-EBE7-4D0B-999A-56D32C6988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1570</TotalTime>
  <Words>303</Words>
  <Application>Microsoft Office PowerPoint</Application>
  <PresentationFormat>Widescreen</PresentationFormat>
  <Paragraphs>29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Lewis Hemsley</dc:creator>
  <cp:lastModifiedBy>Freddie Conway</cp:lastModifiedBy>
  <cp:revision>2</cp:revision>
  <dcterms:created xsi:type="dcterms:W3CDTF">2022-10-19T15:29:03Z</dcterms:created>
  <dcterms:modified xsi:type="dcterms:W3CDTF">2026-04-19T21:14:01Z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0x01010092B58CB86963BF45ACB49E60A444DA84</vt:lpwstr>
  </property>
  <property fmtid="{D5CDD505-2E9C-101B-9397-08002B2CF9AE}" pid="3" name="MediaServiceImageTags">
    <vt:lpwstr/>
  </property>
</Properties>
</file>